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9" r:id="rId5"/>
    <p:sldId id="260" r:id="rId6"/>
    <p:sldId id="268" r:id="rId7"/>
    <p:sldId id="265" r:id="rId8"/>
    <p:sldId id="263" r:id="rId9"/>
    <p:sldId id="308" r:id="rId10"/>
    <p:sldId id="309" r:id="rId11"/>
    <p:sldId id="302" r:id="rId12"/>
    <p:sldId id="262" r:id="rId13"/>
    <p:sldId id="271" r:id="rId14"/>
    <p:sldId id="311" r:id="rId15"/>
    <p:sldId id="272" r:id="rId16"/>
    <p:sldId id="276" r:id="rId17"/>
    <p:sldId id="275" r:id="rId18"/>
    <p:sldId id="312" r:id="rId19"/>
    <p:sldId id="274" r:id="rId20"/>
    <p:sldId id="273" r:id="rId21"/>
    <p:sldId id="283" r:id="rId22"/>
    <p:sldId id="288" r:id="rId23"/>
    <p:sldId id="284" r:id="rId24"/>
    <p:sldId id="285" r:id="rId25"/>
    <p:sldId id="290" r:id="rId26"/>
    <p:sldId id="286" r:id="rId27"/>
    <p:sldId id="291" r:id="rId28"/>
    <p:sldId id="287" r:id="rId29"/>
    <p:sldId id="315" r:id="rId30"/>
    <p:sldId id="313" r:id="rId31"/>
    <p:sldId id="314" r:id="rId32"/>
    <p:sldId id="316" r:id="rId33"/>
    <p:sldId id="317" r:id="rId34"/>
    <p:sldId id="318" r:id="rId35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3" autoAdjust="0"/>
    <p:restoredTop sz="99562" autoAdjust="0"/>
  </p:normalViewPr>
  <p:slideViewPr>
    <p:cSldViewPr>
      <p:cViewPr>
        <p:scale>
          <a:sx n="121" d="100"/>
          <a:sy n="121" d="100"/>
        </p:scale>
        <p:origin x="-1624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103C891B-3658-4779-8A89-72B1D263E415}" type="datetimeFigureOut">
              <a:rPr lang="en-US" smtClean="0"/>
              <a:t>7/22/16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2150"/>
            <a:ext cx="4613275" cy="3459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97133B5D-B6CE-49E8-9FF8-89E883C7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4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8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7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7167-FF08-4182-BAAF-6769106781DB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8F2F-9396-40F3-9153-C1B037C0A3BE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8D4C-DD63-43CB-8824-861B56C0A67B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541A-F210-4445-80D0-7D721F55B2A0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598F-B740-4144-A8B9-7B5BE3C784F9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FDF5-54B7-426B-8CFF-0D28E9DFC930}" type="datetime1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80B5-03E3-4F33-9550-27077EC6C5BE}" type="datetime1">
              <a:rPr lang="en-US" smtClean="0"/>
              <a:t>7/22/16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DFBD-CF0A-4131-880E-0C02221706F8}" type="datetime1">
              <a:rPr lang="en-US" smtClean="0"/>
              <a:t>7/22/16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A7E8-78BA-4CCB-854E-386DB7E5EAF5}" type="datetime1">
              <a:rPr lang="en-US" smtClean="0"/>
              <a:t>7/22/16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57F7A-C5FE-467A-8A16-5E3B21CB0A15}" type="datetime1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A5A9-B859-4BCD-A0C5-5D336B973132}" type="datetime1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2E60-6A0E-476C-912D-CD2D94D5F859}" type="datetime1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jpeg"/><Relationship Id="rId6" Type="http://schemas.microsoft.com/office/2007/relationships/hdphoto" Target="../media/hdphoto2.wdp"/><Relationship Id="rId7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jpeg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14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3.jpg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wmf"/><Relationship Id="rId3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Interband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ascade Lasers: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 and future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Yuchao Jiang, PhD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2016.7.21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169987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76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device &amp; testing set-up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89228" y="3886200"/>
            <a:ext cx="4249165" cy="2951455"/>
            <a:chOff x="489228" y="2799924"/>
            <a:chExt cx="4249165" cy="2951455"/>
          </a:xfrm>
        </p:grpSpPr>
        <p:pic>
          <p:nvPicPr>
            <p:cNvPr id="14" name="Picture 2" descr="C:\_work\_OU PhD Research\DFB\DFB SEM\20150122-DFB-Unnounted-Mounted\20150122-29-E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" t="35413" r="44322" b="13245"/>
            <a:stretch/>
          </p:blipFill>
          <p:spPr bwMode="auto">
            <a:xfrm>
              <a:off x="521188" y="2819400"/>
              <a:ext cx="4217205" cy="293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939636" y="4989633"/>
              <a:ext cx="158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Cascade stages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6190" y="4294414"/>
              <a:ext cx="118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418" y="5345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6858" y="5269468"/>
              <a:ext cx="679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9228" y="2799924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Side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999237" y="5638800"/>
              <a:ext cx="5943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33400" y="865068"/>
            <a:ext cx="4206240" cy="2950029"/>
            <a:chOff x="4800600" y="2819400"/>
            <a:chExt cx="4206240" cy="2950029"/>
          </a:xfrm>
        </p:grpSpPr>
        <p:pic>
          <p:nvPicPr>
            <p:cNvPr id="15" name="Picture 3" descr="C:\_work\_OU PhD Research\DFB\DFB SEM\20130729-R087BA-DFB-2H-\B\20130729-R087DFB-2B-S-21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4800600" y="2819400"/>
              <a:ext cx="4206240" cy="29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 rot="20455969">
              <a:off x="4981402" y="4922935"/>
              <a:ext cx="295326" cy="2125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7200" y="5269468"/>
              <a:ext cx="913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259486">
              <a:off x="5981900" y="4182286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mesa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259486">
              <a:off x="6477846" y="4536078"/>
              <a:ext cx="83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Trench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305800" y="5638800"/>
              <a:ext cx="43586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946092" y="3223542"/>
            <a:ext cx="516353" cy="101183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181600" y="1600200"/>
            <a:ext cx="4191000" cy="5029200"/>
            <a:chOff x="4643438" y="931863"/>
            <a:chExt cx="4329112" cy="5089525"/>
          </a:xfrm>
        </p:grpSpPr>
        <p:grpSp>
          <p:nvGrpSpPr>
            <p:cNvPr id="44" name="Group 247"/>
            <p:cNvGrpSpPr>
              <a:grpSpLocks/>
            </p:cNvGrpSpPr>
            <p:nvPr/>
          </p:nvGrpSpPr>
          <p:grpSpPr bwMode="auto">
            <a:xfrm>
              <a:off x="4643438" y="931863"/>
              <a:ext cx="4329112" cy="5089525"/>
              <a:chOff x="4644008" y="1004576"/>
              <a:chExt cx="4328854" cy="5088720"/>
            </a:xfrm>
          </p:grpSpPr>
          <p:grpSp>
            <p:nvGrpSpPr>
              <p:cNvPr id="49" name="Group 241"/>
              <p:cNvGrpSpPr>
                <a:grpSpLocks/>
              </p:cNvGrpSpPr>
              <p:nvPr/>
            </p:nvGrpSpPr>
            <p:grpSpPr bwMode="auto">
              <a:xfrm>
                <a:off x="4644008" y="1004576"/>
                <a:ext cx="4328854" cy="5088720"/>
                <a:chOff x="971674" y="1031889"/>
                <a:chExt cx="4328854" cy="5088720"/>
              </a:xfrm>
            </p:grpSpPr>
            <p:grpSp>
              <p:nvGrpSpPr>
                <p:cNvPr id="51" name="Group 7"/>
                <p:cNvGrpSpPr>
                  <a:grpSpLocks/>
                </p:cNvGrpSpPr>
                <p:nvPr/>
              </p:nvGrpSpPr>
              <p:grpSpPr bwMode="auto">
                <a:xfrm>
                  <a:off x="1831779" y="2856947"/>
                  <a:ext cx="1795917" cy="3263662"/>
                  <a:chOff x="914400" y="2266458"/>
                  <a:chExt cx="1981200" cy="3600942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991749" y="4455867"/>
                    <a:ext cx="1903528" cy="1411533"/>
                  </a:xfrm>
                  <a:prstGeom prst="roundRect">
                    <a:avLst>
                      <a:gd name="adj" fmla="val 17948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914697" y="4800869"/>
                    <a:ext cx="152352" cy="761808"/>
                  </a:xfrm>
                  <a:prstGeom prst="ellipse">
                    <a:avLst/>
                  </a:prstGeom>
                  <a:solidFill>
                    <a:srgbClr val="BEFC2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1144100" y="4266728"/>
                    <a:ext cx="1598825" cy="2294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220" name="Straight Connector 219"/>
                  <p:cNvCxnSpPr/>
                  <p:nvPr/>
                </p:nvCxnSpPr>
                <p:spPr>
                  <a:xfrm flipV="1">
                    <a:off x="1144100" y="2266765"/>
                    <a:ext cx="0" cy="22241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2742925" y="2286028"/>
                    <a:ext cx="0" cy="22101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10"/>
                <p:cNvGrpSpPr>
                  <a:grpSpLocks/>
                </p:cNvGrpSpPr>
                <p:nvPr/>
              </p:nvGrpSpPr>
              <p:grpSpPr bwMode="auto">
                <a:xfrm>
                  <a:off x="2039000" y="1568812"/>
                  <a:ext cx="1795917" cy="4269020"/>
                  <a:chOff x="1143000" y="852402"/>
                  <a:chExt cx="1981200" cy="4710198"/>
                </a:xfrm>
              </p:grpSpPr>
              <p:grpSp>
                <p:nvGrpSpPr>
                  <p:cNvPr id="73" name="Group 238"/>
                  <p:cNvGrpSpPr>
                    <a:grpSpLocks/>
                  </p:cNvGrpSpPr>
                  <p:nvPr/>
                </p:nvGrpSpPr>
                <p:grpSpPr bwMode="auto">
                  <a:xfrm>
                    <a:off x="1143000" y="852402"/>
                    <a:ext cx="1981200" cy="4710198"/>
                    <a:chOff x="1143000" y="-762000"/>
                    <a:chExt cx="1981200" cy="4710198"/>
                  </a:xfrm>
                </p:grpSpPr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 flipV="1">
                      <a:off x="2552046" y="-235342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1333227" y="-228337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524106" y="-685421"/>
                      <a:ext cx="838813" cy="4570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1599406" y="838194"/>
                      <a:ext cx="686461" cy="19701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1599406" y="526466"/>
                      <a:ext cx="686461" cy="311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0" name="Group 2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43000" y="-228600"/>
                      <a:ext cx="1600200" cy="990600"/>
                      <a:chOff x="1143000" y="1371600"/>
                      <a:chExt cx="1600200" cy="990600"/>
                    </a:xfrm>
                  </p:grpSpPr>
                  <p:sp>
                    <p:nvSpPr>
                      <p:cNvPr id="215" name="Round Same Side Corner Rectangle 214"/>
                      <p:cNvSpPr/>
                      <p:nvPr/>
                    </p:nvSpPr>
                    <p:spPr>
                      <a:xfrm>
                        <a:off x="1142349" y="1371863"/>
                        <a:ext cx="1600575" cy="907164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1233410" y="2049609"/>
                        <a:ext cx="1423706" cy="311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141" name="Rectangle 8"/>
                    <p:cNvSpPr/>
                    <p:nvPr/>
                  </p:nvSpPr>
                  <p:spPr>
                    <a:xfrm>
                      <a:off x="1623922" y="799666"/>
                      <a:ext cx="637428" cy="147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6400" y="2809874"/>
                      <a:ext cx="533400" cy="1138324"/>
                      <a:chOff x="1676400" y="2443076"/>
                      <a:chExt cx="533400" cy="1138324"/>
                    </a:xfrm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1828810" y="2443340"/>
                        <a:ext cx="229404" cy="33799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1676457" y="2781336"/>
                        <a:ext cx="534109" cy="12959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4" name="Rectangle 33"/>
                      <p:cNvSpPr/>
                      <p:nvPr/>
                    </p:nvSpPr>
                    <p:spPr>
                      <a:xfrm>
                        <a:off x="1676457" y="2910931"/>
                        <a:ext cx="266179" cy="67074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3" name="Group 2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96400" y="118014"/>
                      <a:ext cx="427800" cy="339186"/>
                      <a:chOff x="2696400" y="-248784"/>
                      <a:chExt cx="427800" cy="339186"/>
                    </a:xfrm>
                  </p:grpSpPr>
                  <p:sp>
                    <p:nvSpPr>
                      <p:cNvPr id="209" name="Rectangle 208"/>
                      <p:cNvSpPr/>
                      <p:nvPr/>
                    </p:nvSpPr>
                    <p:spPr>
                      <a:xfrm>
                        <a:off x="2790206" y="-188838"/>
                        <a:ext cx="259174" cy="2013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0" name="Oval 209"/>
                      <p:cNvSpPr/>
                      <p:nvPr/>
                    </p:nvSpPr>
                    <p:spPr>
                      <a:xfrm>
                        <a:off x="3049380" y="-258889"/>
                        <a:ext cx="75301" cy="348506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1" name="Rectangle 32"/>
                      <p:cNvSpPr/>
                      <p:nvPr/>
                    </p:nvSpPr>
                    <p:spPr>
                      <a:xfrm>
                        <a:off x="2742924" y="-169573"/>
                        <a:ext cx="82305" cy="175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4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0" y="864150"/>
                      <a:ext cx="685800" cy="1193250"/>
                      <a:chOff x="1600200" y="2527575"/>
                      <a:chExt cx="685800" cy="1193250"/>
                    </a:xfrm>
                  </p:grpSpPr>
                  <p:cxnSp>
                    <p:nvCxnSpPr>
                      <p:cNvPr id="201" name="Straight Connector 200"/>
                      <p:cNvCxnSpPr/>
                      <p:nvPr/>
                    </p:nvCxnSpPr>
                    <p:spPr>
                      <a:xfrm>
                        <a:off x="1611665" y="2594436"/>
                        <a:ext cx="674202" cy="68124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Connector 201"/>
                      <p:cNvCxnSpPr/>
                      <p:nvPr/>
                    </p:nvCxnSpPr>
                    <p:spPr>
                      <a:xfrm>
                        <a:off x="1611665" y="2669742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Connector 202"/>
                      <p:cNvCxnSpPr/>
                      <p:nvPr/>
                    </p:nvCxnSpPr>
                    <p:spPr>
                      <a:xfrm>
                        <a:off x="1611665" y="2517380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Connector 203"/>
                      <p:cNvCxnSpPr/>
                      <p:nvPr/>
                    </p:nvCxnSpPr>
                    <p:spPr>
                      <a:xfrm>
                        <a:off x="1611665" y="2755554"/>
                        <a:ext cx="674202" cy="67249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Straight Connector 204"/>
                      <p:cNvCxnSpPr/>
                      <p:nvPr/>
                    </p:nvCxnSpPr>
                    <p:spPr>
                      <a:xfrm>
                        <a:off x="1611665" y="2830859"/>
                        <a:ext cx="674202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Straight Connector 205"/>
                      <p:cNvCxnSpPr/>
                      <p:nvPr/>
                    </p:nvCxnSpPr>
                    <p:spPr>
                      <a:xfrm>
                        <a:off x="1599406" y="2893906"/>
                        <a:ext cx="674203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Straight Connector 206"/>
                      <p:cNvCxnSpPr/>
                      <p:nvPr/>
                    </p:nvCxnSpPr>
                    <p:spPr>
                      <a:xfrm>
                        <a:off x="1599406" y="2983220"/>
                        <a:ext cx="686461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Straight Connector 207"/>
                      <p:cNvCxnSpPr/>
                      <p:nvPr/>
                    </p:nvCxnSpPr>
                    <p:spPr>
                      <a:xfrm>
                        <a:off x="1599406" y="3046267"/>
                        <a:ext cx="674203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Group 116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1600200" y="1524000"/>
                      <a:ext cx="685800" cy="1181217"/>
                      <a:chOff x="1600200" y="2527575"/>
                      <a:chExt cx="685800" cy="1193250"/>
                    </a:xfrm>
                  </p:grpSpPr>
                  <p:cxnSp>
                    <p:nvCxnSpPr>
                      <p:cNvPr id="193" name="Straight Connector 117"/>
                      <p:cNvCxnSpPr/>
                      <p:nvPr/>
                    </p:nvCxnSpPr>
                    <p:spPr>
                      <a:xfrm>
                        <a:off x="1612591" y="2604350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/>
                      <p:cNvCxnSpPr/>
                      <p:nvPr/>
                    </p:nvCxnSpPr>
                    <p:spPr>
                      <a:xfrm>
                        <a:off x="1612591" y="2680423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/>
                      <p:cNvCxnSpPr/>
                      <p:nvPr/>
                    </p:nvCxnSpPr>
                    <p:spPr>
                      <a:xfrm>
                        <a:off x="1612591" y="2528278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Connector 195"/>
                      <p:cNvCxnSpPr/>
                      <p:nvPr/>
                    </p:nvCxnSpPr>
                    <p:spPr>
                      <a:xfrm>
                        <a:off x="1612591" y="2756494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Straight Connector 196"/>
                      <p:cNvCxnSpPr/>
                      <p:nvPr/>
                    </p:nvCxnSpPr>
                    <p:spPr>
                      <a:xfrm>
                        <a:off x="1612591" y="2832567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Connector 197"/>
                      <p:cNvCxnSpPr/>
                      <p:nvPr/>
                    </p:nvCxnSpPr>
                    <p:spPr>
                      <a:xfrm>
                        <a:off x="1600333" y="2896256"/>
                        <a:ext cx="674202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23"/>
                      <p:cNvCxnSpPr/>
                      <p:nvPr/>
                    </p:nvCxnSpPr>
                    <p:spPr>
                      <a:xfrm>
                        <a:off x="1600333" y="2984712"/>
                        <a:ext cx="686461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/>
                      <p:cNvCxnSpPr/>
                      <p:nvPr/>
                    </p:nvCxnSpPr>
                    <p:spPr>
                      <a:xfrm>
                        <a:off x="1600333" y="3037785"/>
                        <a:ext cx="674202" cy="67226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33793" y="31552"/>
                      <a:ext cx="495007" cy="495007"/>
                      <a:chOff x="1333793" y="1631752"/>
                      <a:chExt cx="495007" cy="495007"/>
                    </a:xfrm>
                  </p:grpSpPr>
                  <p:sp>
                    <p:nvSpPr>
                      <p:cNvPr id="187" name="Rectangle 186"/>
                      <p:cNvSpPr/>
                      <p:nvPr/>
                    </p:nvSpPr>
                    <p:spPr>
                      <a:xfrm>
                        <a:off x="1333227" y="1631053"/>
                        <a:ext cx="495584" cy="49561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8" name="Group 1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7800" y="1739814"/>
                        <a:ext cx="289386" cy="254172"/>
                        <a:chOff x="1447800" y="1739814"/>
                        <a:chExt cx="289386" cy="254172"/>
                      </a:xfrm>
                    </p:grpSpPr>
                    <p:sp>
                      <p:nvSpPr>
                        <p:cNvPr id="189" name="Oval 188"/>
                        <p:cNvSpPr/>
                        <p:nvPr/>
                      </p:nvSpPr>
                      <p:spPr>
                        <a:xfrm>
                          <a:off x="1648439" y="1739632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0" name="Oval 189"/>
                        <p:cNvSpPr/>
                        <p:nvPr/>
                      </p:nvSpPr>
                      <p:spPr>
                        <a:xfrm>
                          <a:off x="1648439" y="1904253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1" name="Oval 190"/>
                        <p:cNvSpPr/>
                        <p:nvPr/>
                      </p:nvSpPr>
                      <p:spPr>
                        <a:xfrm>
                          <a:off x="1447054" y="1904253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2" name="Oval 191"/>
                        <p:cNvSpPr/>
                        <p:nvPr/>
                      </p:nvSpPr>
                      <p:spPr>
                        <a:xfrm>
                          <a:off x="1447054" y="1739632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7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7400" y="30600"/>
                      <a:ext cx="495007" cy="495007"/>
                      <a:chOff x="1371600" y="1631752"/>
                      <a:chExt cx="495007" cy="495007"/>
                    </a:xfrm>
                  </p:grpSpPr>
                  <p:sp>
                    <p:nvSpPr>
                      <p:cNvPr id="181" name="Rectangle 180"/>
                      <p:cNvSpPr/>
                      <p:nvPr/>
                    </p:nvSpPr>
                    <p:spPr>
                      <a:xfrm>
                        <a:off x="1325133" y="1621497"/>
                        <a:ext cx="541113" cy="4973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2" name="Group 16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6000" y="1739814"/>
                        <a:ext cx="289386" cy="254172"/>
                        <a:chOff x="1476000" y="1739814"/>
                        <a:chExt cx="289386" cy="254172"/>
                      </a:xfrm>
                    </p:grpSpPr>
                    <p:sp>
                      <p:nvSpPr>
                        <p:cNvPr id="183" name="Oval 182"/>
                        <p:cNvSpPr/>
                        <p:nvPr/>
                      </p:nvSpPr>
                      <p:spPr>
                        <a:xfrm>
                          <a:off x="1675368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4" name="Oval 183"/>
                        <p:cNvSpPr/>
                        <p:nvPr/>
                      </p:nvSpPr>
                      <p:spPr>
                        <a:xfrm>
                          <a:off x="1675368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5" name="Oval 184"/>
                        <p:cNvSpPr/>
                        <p:nvPr/>
                      </p:nvSpPr>
                      <p:spPr>
                        <a:xfrm>
                          <a:off x="1475734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6" name="Oval 185"/>
                        <p:cNvSpPr/>
                        <p:nvPr/>
                      </p:nvSpPr>
                      <p:spPr>
                        <a:xfrm>
                          <a:off x="1475734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8" name="Group 2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1" y="689719"/>
                      <a:ext cx="606092" cy="694856"/>
                      <a:chOff x="1600201" y="765919"/>
                      <a:chExt cx="606092" cy="694856"/>
                    </a:xfrm>
                  </p:grpSpPr>
                  <p:cxnSp>
                    <p:nvCxnSpPr>
                      <p:cNvPr id="173" name="Straight Connector 172"/>
                      <p:cNvCxnSpPr/>
                      <p:nvPr/>
                    </p:nvCxnSpPr>
                    <p:spPr>
                      <a:xfrm flipH="1">
                        <a:off x="1599406" y="809317"/>
                        <a:ext cx="229405" cy="22066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Connector 173"/>
                      <p:cNvCxnSpPr/>
                      <p:nvPr/>
                    </p:nvCxnSpPr>
                    <p:spPr>
                      <a:xfrm flipH="1">
                        <a:off x="1599406" y="777794"/>
                        <a:ext cx="337977" cy="32573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/>
                      <p:cNvCxnSpPr/>
                      <p:nvPr/>
                    </p:nvCxnSpPr>
                    <p:spPr>
                      <a:xfrm flipH="1">
                        <a:off x="1599406" y="839088"/>
                        <a:ext cx="120832" cy="11733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/>
                      <p:cNvCxnSpPr>
                        <a:cxnSpLocks noChangeAspect="1"/>
                      </p:cNvCxnSpPr>
                      <p:nvPr/>
                    </p:nvCxnSpPr>
                    <p:spPr>
                      <a:xfrm flipH="1">
                        <a:off x="1599406" y="765534"/>
                        <a:ext cx="420282" cy="4115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/>
                      <p:cNvCxnSpPr/>
                      <p:nvPr/>
                    </p:nvCxnSpPr>
                    <p:spPr>
                      <a:xfrm flipH="1">
                        <a:off x="1599406" y="809317"/>
                        <a:ext cx="458808" cy="43256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Connector 177"/>
                      <p:cNvCxnSpPr/>
                      <p:nvPr/>
                    </p:nvCxnSpPr>
                    <p:spPr>
                      <a:xfrm flipH="1">
                        <a:off x="1611664" y="812819"/>
                        <a:ext cx="518348" cy="49035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Connector 178"/>
                      <p:cNvCxnSpPr/>
                      <p:nvPr/>
                    </p:nvCxnSpPr>
                    <p:spPr>
                      <a:xfrm flipH="1">
                        <a:off x="1599406" y="865358"/>
                        <a:ext cx="563878" cy="52363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Connector 179"/>
                      <p:cNvCxnSpPr/>
                      <p:nvPr/>
                    </p:nvCxnSpPr>
                    <p:spPr>
                      <a:xfrm flipH="1">
                        <a:off x="1611664" y="886373"/>
                        <a:ext cx="595400" cy="56391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Group 2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47800" y="138663"/>
                      <a:ext cx="990354" cy="663901"/>
                      <a:chOff x="1447800" y="1738863"/>
                      <a:chExt cx="990354" cy="663901"/>
                    </a:xfrm>
                  </p:grpSpPr>
                  <p:cxnSp>
                    <p:nvCxnSpPr>
                      <p:cNvPr id="165" name="Straight Connector 224"/>
                      <p:cNvCxnSpPr>
                        <a:endCxn id="192" idx="2"/>
                      </p:cNvCxnSpPr>
                      <p:nvPr/>
                    </p:nvCxnSpPr>
                    <p:spPr>
                      <a:xfrm rot="16200000" flipV="1">
                        <a:off x="1279800" y="1950669"/>
                        <a:ext cx="579674" cy="245165"/>
                      </a:xfrm>
                      <a:prstGeom prst="curvedConnector4">
                        <a:avLst>
                          <a:gd name="adj1" fmla="val 46160"/>
                          <a:gd name="adj2" fmla="val 193345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228"/>
                      <p:cNvCxnSpPr>
                        <a:endCxn id="191" idx="5"/>
                      </p:cNvCxnSpPr>
                      <p:nvPr/>
                    </p:nvCxnSpPr>
                    <p:spPr>
                      <a:xfrm rot="16200000" flipV="1">
                        <a:off x="1482943" y="2018970"/>
                        <a:ext cx="357262" cy="278438"/>
                      </a:xfrm>
                      <a:prstGeom prst="curvedConnector3">
                        <a:avLst>
                          <a:gd name="adj1" fmla="val 6871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Curved Connector 251"/>
                      <p:cNvCxnSpPr>
                        <a:stCxn id="190" idx="6"/>
                      </p:cNvCxnSpPr>
                      <p:nvPr/>
                    </p:nvCxnSpPr>
                    <p:spPr>
                      <a:xfrm>
                        <a:off x="1735998" y="1948035"/>
                        <a:ext cx="171615" cy="336246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Curved Connector 259"/>
                      <p:cNvCxnSpPr>
                        <a:stCxn id="189" idx="6"/>
                      </p:cNvCxnSpPr>
                      <p:nvPr/>
                    </p:nvCxnSpPr>
                    <p:spPr>
                      <a:xfrm>
                        <a:off x="1735998" y="1783415"/>
                        <a:ext cx="271433" cy="497364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Curved Connector 168"/>
                      <p:cNvCxnSpPr>
                        <a:endCxn id="186" idx="0"/>
                      </p:cNvCxnSpPr>
                      <p:nvPr/>
                    </p:nvCxnSpPr>
                    <p:spPr>
                      <a:xfrm rot="5400000" flipH="1" flipV="1">
                        <a:off x="1841050" y="1937531"/>
                        <a:ext cx="598939" cy="129587"/>
                      </a:xfrm>
                      <a:prstGeom prst="curvedConnector3">
                        <a:avLst>
                          <a:gd name="adj1" fmla="val 80561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Curved Connector 169"/>
                      <p:cNvCxnSpPr>
                        <a:endCxn id="185" idx="4"/>
                      </p:cNvCxnSpPr>
                      <p:nvPr/>
                    </p:nvCxnSpPr>
                    <p:spPr>
                      <a:xfrm rot="5400000" flipH="1" flipV="1">
                        <a:off x="2003042" y="2129295"/>
                        <a:ext cx="339749" cy="64793"/>
                      </a:xfrm>
                      <a:prstGeom prst="curvedConnector3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Curved Connector 170"/>
                      <p:cNvCxnSpPr>
                        <a:endCxn id="183" idx="3"/>
                      </p:cNvCxnSpPr>
                      <p:nvPr/>
                    </p:nvCxnSpPr>
                    <p:spPr>
                      <a:xfrm rot="5400000" flipH="1" flipV="1">
                        <a:off x="1974141" y="2000579"/>
                        <a:ext cx="588431" cy="213644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Curved Connector 171"/>
                      <p:cNvCxnSpPr>
                        <a:endCxn id="184" idx="5"/>
                      </p:cNvCxnSpPr>
                      <p:nvPr/>
                    </p:nvCxnSpPr>
                    <p:spPr>
                      <a:xfrm rot="5400000" flipH="1" flipV="1">
                        <a:off x="2115115" y="2080263"/>
                        <a:ext cx="423810" cy="222400"/>
                      </a:xfrm>
                      <a:prstGeom prst="curvedConnector3">
                        <a:avLst>
                          <a:gd name="adj1" fmla="val 6464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536363" y="-305394"/>
                      <a:ext cx="814298" cy="15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151" name="Elbow Connector 150"/>
                    <p:cNvCxnSpPr/>
                    <p:nvPr/>
                  </p:nvCxnSpPr>
                  <p:spPr>
                    <a:xfrm rot="5400000" flipH="1" flipV="1">
                      <a:off x="2235071" y="577261"/>
                      <a:ext cx="367769" cy="266179"/>
                    </a:xfrm>
                    <a:prstGeom prst="bentConnector3">
                      <a:avLst>
                        <a:gd name="adj1" fmla="val 18012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Elbow Connector 151"/>
                    <p:cNvCxnSpPr/>
                    <p:nvPr/>
                  </p:nvCxnSpPr>
                  <p:spPr>
                    <a:xfrm rot="16200000" flipV="1">
                      <a:off x="1273675" y="575510"/>
                      <a:ext cx="385282" cy="266179"/>
                    </a:xfrm>
                    <a:prstGeom prst="bentConnector3">
                      <a:avLst>
                        <a:gd name="adj1" fmla="val 22297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492584" y="-762478"/>
                      <a:ext cx="893100" cy="1523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54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05000" y="609600"/>
                      <a:ext cx="586375" cy="3281364"/>
                      <a:chOff x="1905000" y="242802"/>
                      <a:chExt cx="586375" cy="3281364"/>
                    </a:xfrm>
                  </p:grpSpPr>
                  <p:sp>
                    <p:nvSpPr>
                      <p:cNvPr id="155" name="Oval 154"/>
                      <p:cNvSpPr/>
                      <p:nvPr/>
                    </p:nvSpPr>
                    <p:spPr>
                      <a:xfrm>
                        <a:off x="1858580" y="3432814"/>
                        <a:ext cx="126085" cy="80559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6" name="Oval 155"/>
                      <p:cNvSpPr/>
                      <p:nvPr/>
                    </p:nvSpPr>
                    <p:spPr>
                      <a:xfrm>
                        <a:off x="2056464" y="2746311"/>
                        <a:ext cx="80554" cy="82311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7" name="Oval 156"/>
                      <p:cNvSpPr/>
                      <p:nvPr/>
                    </p:nvSpPr>
                    <p:spPr>
                      <a:xfrm>
                        <a:off x="2350661" y="241978"/>
                        <a:ext cx="140094" cy="140103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cxnSp>
                    <p:nvCxnSpPr>
                      <p:cNvPr id="158" name="Straight Connector 157"/>
                      <p:cNvCxnSpPr>
                        <a:stCxn id="155" idx="0"/>
                        <a:endCxn id="213" idx="2"/>
                      </p:cNvCxnSpPr>
                      <p:nvPr/>
                    </p:nvCxnSpPr>
                    <p:spPr>
                      <a:xfrm flipH="1" flipV="1">
                        <a:off x="1897106" y="2898673"/>
                        <a:ext cx="3502" cy="53414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/>
                      <p:cNvCxnSpPr>
                        <a:stCxn id="213" idx="2"/>
                        <a:endCxn id="213" idx="3"/>
                      </p:cNvCxnSpPr>
                      <p:nvPr/>
                    </p:nvCxnSpPr>
                    <p:spPr>
                      <a:xfrm flipV="1">
                        <a:off x="1897106" y="2833875"/>
                        <a:ext cx="311709" cy="64798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/>
                      <p:cNvCxnSpPr>
                        <a:stCxn id="156" idx="0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21014" cy="28721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Connector 160"/>
                      <p:cNvCxnSpPr/>
                      <p:nvPr/>
                    </p:nvCxnSpPr>
                    <p:spPr>
                      <a:xfrm>
                        <a:off x="2075726" y="2459101"/>
                        <a:ext cx="250419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Connector 161"/>
                      <p:cNvCxnSpPr/>
                      <p:nvPr/>
                    </p:nvCxnSpPr>
                    <p:spPr>
                      <a:xfrm flipV="1">
                        <a:off x="2326145" y="492412"/>
                        <a:ext cx="0" cy="1966689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Connector 162"/>
                      <p:cNvCxnSpPr>
                        <a:stCxn id="213" idx="3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133089" cy="374774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/>
                      <p:cNvCxnSpPr>
                        <a:endCxn id="157" idx="2"/>
                      </p:cNvCxnSpPr>
                      <p:nvPr/>
                    </p:nvCxnSpPr>
                    <p:spPr>
                      <a:xfrm flipV="1">
                        <a:off x="2326145" y="312029"/>
                        <a:ext cx="24516" cy="180383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4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1219200" y="4902750"/>
                    <a:ext cx="609599" cy="583650"/>
                    <a:chOff x="1219200" y="4902750"/>
                    <a:chExt cx="609599" cy="583650"/>
                  </a:xfrm>
                </p:grpSpPr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1219401" y="4892131"/>
                      <a:ext cx="609409" cy="58317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1359495" y="4986700"/>
                      <a:ext cx="164611" cy="3975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3" name="Oval 92"/>
                    <p:cNvSpPr/>
                    <p:nvPr/>
                  </p:nvSpPr>
                  <p:spPr>
                    <a:xfrm>
                      <a:off x="1688716" y="5289673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1688716" y="5009467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1583645" y="4914898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59495" y="4986700"/>
                      <a:ext cx="82305" cy="397542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97" name="Group 289"/>
                    <p:cNvGrpSpPr/>
                    <p:nvPr/>
                  </p:nvGrpSpPr>
                  <p:grpSpPr>
                    <a:xfrm>
                      <a:off x="1359877" y="5040496"/>
                      <a:ext cx="82061" cy="307731"/>
                      <a:chOff x="5638800" y="4419612"/>
                      <a:chExt cx="419100" cy="1219188"/>
                    </a:xfrm>
                    <a:solidFill>
                      <a:srgbClr val="FFFF00"/>
                    </a:solidFill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5638800" y="4419612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5638800" y="457201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5638800" y="4724414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5638800" y="4876813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5638800" y="5029216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5638800" y="5181615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5638800" y="5334018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5638800" y="548640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98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25600" y="5054400"/>
                      <a:ext cx="46892" cy="309866"/>
                      <a:chOff x="6115050" y="4472590"/>
                      <a:chExt cx="114300" cy="989401"/>
                    </a:xfrm>
                  </p:grpSpPr>
                  <p:cxnSp>
                    <p:nvCxnSpPr>
                      <p:cNvPr id="119" name="Straight Connector 118"/>
                      <p:cNvCxnSpPr>
                        <a:stCxn id="127" idx="3"/>
                      </p:cNvCxnSpPr>
                      <p:nvPr/>
                    </p:nvCxnSpPr>
                    <p:spPr>
                      <a:xfrm>
                        <a:off x="6116120" y="4474510"/>
                        <a:ext cx="115249" cy="100653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Connector 119"/>
                      <p:cNvCxnSpPr>
                        <a:stCxn id="128" idx="3"/>
                      </p:cNvCxnSpPr>
                      <p:nvPr/>
                    </p:nvCxnSpPr>
                    <p:spPr>
                      <a:xfrm>
                        <a:off x="6116120" y="4597530"/>
                        <a:ext cx="115249" cy="11742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>
                        <a:stCxn id="129" idx="3"/>
                      </p:cNvCxnSpPr>
                      <p:nvPr/>
                    </p:nvCxnSpPr>
                    <p:spPr>
                      <a:xfrm>
                        <a:off x="6116120" y="4720551"/>
                        <a:ext cx="115249" cy="83876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/>
                      <p:cNvCxnSpPr>
                        <a:stCxn id="130" idx="3"/>
                      </p:cNvCxnSpPr>
                      <p:nvPr/>
                    </p:nvCxnSpPr>
                    <p:spPr>
                      <a:xfrm>
                        <a:off x="6116120" y="481561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Connector 122"/>
                      <p:cNvCxnSpPr>
                        <a:stCxn id="131" idx="3"/>
                      </p:cNvCxnSpPr>
                      <p:nvPr/>
                    </p:nvCxnSpPr>
                    <p:spPr>
                      <a:xfrm>
                        <a:off x="6116120" y="493863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Connector 123"/>
                      <p:cNvCxnSpPr>
                        <a:stCxn id="132" idx="3"/>
                      </p:cNvCxnSpPr>
                      <p:nvPr/>
                    </p:nvCxnSpPr>
                    <p:spPr>
                      <a:xfrm>
                        <a:off x="6116120" y="5061651"/>
                        <a:ext cx="115249" cy="10624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Connector 124"/>
                      <p:cNvCxnSpPr>
                        <a:stCxn id="133" idx="3"/>
                      </p:cNvCxnSpPr>
                      <p:nvPr/>
                    </p:nvCxnSpPr>
                    <p:spPr>
                      <a:xfrm>
                        <a:off x="6116120" y="5184671"/>
                        <a:ext cx="115249" cy="117430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Connector 125"/>
                      <p:cNvCxnSpPr>
                        <a:stCxn id="134" idx="3"/>
                      </p:cNvCxnSpPr>
                      <p:nvPr/>
                    </p:nvCxnSpPr>
                    <p:spPr>
                      <a:xfrm>
                        <a:off x="6116120" y="5313285"/>
                        <a:ext cx="115249" cy="44735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219401" y="5046244"/>
                      <a:ext cx="94564" cy="278455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  <a:alpha val="50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00" name="Group 292"/>
                    <p:cNvGrpSpPr/>
                    <p:nvPr/>
                  </p:nvGrpSpPr>
                  <p:grpSpPr>
                    <a:xfrm>
                      <a:off x="1219200" y="5102891"/>
                      <a:ext cx="70338" cy="188587"/>
                      <a:chOff x="5638800" y="4419614"/>
                      <a:chExt cx="419100" cy="1219186"/>
                    </a:xfrm>
                    <a:solidFill>
                      <a:srgbClr val="FFFF00"/>
                    </a:solidFill>
                  </p:grpSpPr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5638800" y="4419614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5638800" y="457201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5638800" y="4724417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5638800" y="4876815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5638800" y="502922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5638800" y="5181618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5638800" y="533401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>
                      <a:xfrm>
                        <a:off x="5638800" y="548640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101" name="Straight Connector 100"/>
                    <p:cNvCxnSpPr>
                      <a:stCxn id="111" idx="3"/>
                      <a:endCxn id="127" idx="1"/>
                    </p:cNvCxnSpPr>
                    <p:nvPr/>
                  </p:nvCxnSpPr>
                  <p:spPr>
                    <a:xfrm flipV="1">
                      <a:off x="1289448" y="5049746"/>
                      <a:ext cx="70047" cy="54290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/>
                    <p:cNvCxnSpPr>
                      <a:stCxn id="112" idx="3"/>
                      <a:endCxn id="128" idx="1"/>
                    </p:cNvCxnSpPr>
                    <p:nvPr/>
                  </p:nvCxnSpPr>
                  <p:spPr>
                    <a:xfrm flipV="1">
                      <a:off x="1289448" y="5088275"/>
                      <a:ext cx="70047" cy="3852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/>
                    <p:cNvCxnSpPr>
                      <a:stCxn id="113" idx="3"/>
                      <a:endCxn id="129" idx="1"/>
                    </p:cNvCxnSpPr>
                    <p:nvPr/>
                  </p:nvCxnSpPr>
                  <p:spPr>
                    <a:xfrm flipV="1">
                      <a:off x="1289448" y="5125052"/>
                      <a:ext cx="70047" cy="2626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/>
                    <p:cNvCxnSpPr>
                      <a:stCxn id="114" idx="3"/>
                      <a:endCxn id="130" idx="1"/>
                    </p:cNvCxnSpPr>
                    <p:nvPr/>
                  </p:nvCxnSpPr>
                  <p:spPr>
                    <a:xfrm flipV="1">
                      <a:off x="1289448" y="5163580"/>
                      <a:ext cx="70047" cy="1050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/>
                    <p:cNvCxnSpPr>
                      <a:stCxn id="115" idx="3"/>
                      <a:endCxn id="131" idx="1"/>
                    </p:cNvCxnSpPr>
                    <p:nvPr/>
                  </p:nvCxnSpPr>
                  <p:spPr>
                    <a:xfrm>
                      <a:off x="1289448" y="5198606"/>
                      <a:ext cx="70047" cy="3503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/>
                    <p:cNvCxnSpPr>
                      <a:stCxn id="116" idx="3"/>
                      <a:endCxn id="132" idx="1"/>
                    </p:cNvCxnSpPr>
                    <p:nvPr/>
                  </p:nvCxnSpPr>
                  <p:spPr>
                    <a:xfrm>
                      <a:off x="1289448" y="5221372"/>
                      <a:ext cx="70047" cy="1926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/>
                    <p:cNvCxnSpPr>
                      <a:stCxn id="117" idx="3"/>
                      <a:endCxn id="133" idx="1"/>
                    </p:cNvCxnSpPr>
                    <p:nvPr/>
                  </p:nvCxnSpPr>
                  <p:spPr>
                    <a:xfrm>
                      <a:off x="1289448" y="5245890"/>
                      <a:ext cx="70047" cy="3327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/>
                    <p:cNvCxnSpPr>
                      <a:stCxn id="118" idx="3"/>
                      <a:endCxn id="134" idx="1"/>
                    </p:cNvCxnSpPr>
                    <p:nvPr/>
                  </p:nvCxnSpPr>
                  <p:spPr>
                    <a:xfrm>
                      <a:off x="1289448" y="5268657"/>
                      <a:ext cx="70047" cy="49036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359495" y="4939416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1359495" y="5361475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75" name="Group 263"/>
                  <p:cNvGrpSpPr>
                    <a:grpSpLocks/>
                  </p:cNvGrpSpPr>
                  <p:nvPr/>
                </p:nvGrpSpPr>
                <p:grpSpPr bwMode="auto">
                  <a:xfrm>
                    <a:off x="1354606" y="3790950"/>
                    <a:ext cx="261469" cy="1587721"/>
                    <a:chOff x="1354606" y="3790950"/>
                    <a:chExt cx="261469" cy="1587721"/>
                  </a:xfrm>
                </p:grpSpPr>
                <p:grpSp>
                  <p:nvGrpSpPr>
                    <p:cNvPr id="81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54606" y="3790950"/>
                      <a:ext cx="261469" cy="1573315"/>
                      <a:chOff x="1354606" y="3790950"/>
                      <a:chExt cx="261469" cy="1573315"/>
                    </a:xfrm>
                  </p:grpSpPr>
                  <p:sp>
                    <p:nvSpPr>
                      <p:cNvPr id="83" name="Freeform 82"/>
                      <p:cNvSpPr/>
                      <p:nvPr/>
                    </p:nvSpPr>
                    <p:spPr>
                      <a:xfrm>
                        <a:off x="1354241" y="3790575"/>
                        <a:ext cx="245165" cy="1301202"/>
                      </a:xfrm>
                      <a:custGeom>
                        <a:avLst/>
                        <a:gdLst>
                          <a:gd name="connsiteX0" fmla="*/ 258294 w 258294"/>
                          <a:gd name="connsiteY0" fmla="*/ 0 h 1299569"/>
                          <a:gd name="connsiteX1" fmla="*/ 4294 w 258294"/>
                          <a:gd name="connsiteY1" fmla="*/ 473075 h 1299569"/>
                          <a:gd name="connsiteX2" fmla="*/ 99544 w 258294"/>
                          <a:gd name="connsiteY2" fmla="*/ 1035050 h 1299569"/>
                          <a:gd name="connsiteX3" fmla="*/ 112244 w 258294"/>
                          <a:gd name="connsiteY3" fmla="*/ 1276350 h 1299569"/>
                          <a:gd name="connsiteX4" fmla="*/ 96369 w 258294"/>
                          <a:gd name="connsiteY4" fmla="*/ 1276350 h 12995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8294" h="1299569">
                            <a:moveTo>
                              <a:pt x="258294" y="0"/>
                            </a:moveTo>
                            <a:cubicBezTo>
                              <a:pt x="144523" y="150283"/>
                              <a:pt x="30752" y="300567"/>
                              <a:pt x="4294" y="473075"/>
                            </a:cubicBezTo>
                            <a:cubicBezTo>
                              <a:pt x="-22164" y="645583"/>
                              <a:pt x="81552" y="901171"/>
                              <a:pt x="99544" y="1035050"/>
                            </a:cubicBezTo>
                            <a:cubicBezTo>
                              <a:pt x="117536" y="1168929"/>
                              <a:pt x="112773" y="1236133"/>
                              <a:pt x="112244" y="1276350"/>
                            </a:cubicBezTo>
                            <a:cubicBezTo>
                              <a:pt x="111715" y="1316567"/>
                              <a:pt x="104042" y="1296458"/>
                              <a:pt x="96369" y="12763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4" name="Freeform 83"/>
                      <p:cNvSpPr/>
                      <p:nvPr/>
                    </p:nvSpPr>
                    <p:spPr>
                      <a:xfrm>
                        <a:off x="1370002" y="3955195"/>
                        <a:ext cx="218897" cy="1229400"/>
                      </a:xfrm>
                      <a:custGeom>
                        <a:avLst/>
                        <a:gdLst>
                          <a:gd name="connsiteX0" fmla="*/ 235788 w 235788"/>
                          <a:gd name="connsiteY0" fmla="*/ 0 h 1311038"/>
                          <a:gd name="connsiteX1" fmla="*/ 4013 w 235788"/>
                          <a:gd name="connsiteY1" fmla="*/ 428625 h 1311038"/>
                          <a:gd name="connsiteX2" fmla="*/ 89738 w 235788"/>
                          <a:gd name="connsiteY2" fmla="*/ 841375 h 1311038"/>
                          <a:gd name="connsiteX3" fmla="*/ 102438 w 235788"/>
                          <a:gd name="connsiteY3" fmla="*/ 1263650 h 1311038"/>
                          <a:gd name="connsiteX4" fmla="*/ 89738 w 235788"/>
                          <a:gd name="connsiteY4" fmla="*/ 1282700 h 13110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5788" h="1311038">
                            <a:moveTo>
                              <a:pt x="235788" y="0"/>
                            </a:moveTo>
                            <a:cubicBezTo>
                              <a:pt x="132071" y="144198"/>
                              <a:pt x="28355" y="288396"/>
                              <a:pt x="4013" y="428625"/>
                            </a:cubicBezTo>
                            <a:cubicBezTo>
                              <a:pt x="-20329" y="568854"/>
                              <a:pt x="73334" y="702204"/>
                              <a:pt x="89738" y="841375"/>
                            </a:cubicBezTo>
                            <a:cubicBezTo>
                              <a:pt x="106142" y="980546"/>
                              <a:pt x="102438" y="1190096"/>
                              <a:pt x="102438" y="1263650"/>
                            </a:cubicBezTo>
                            <a:cubicBezTo>
                              <a:pt x="102438" y="1337204"/>
                              <a:pt x="96088" y="1309952"/>
                              <a:pt x="89738" y="1282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5" name="Freeform 84"/>
                      <p:cNvSpPr/>
                      <p:nvPr/>
                    </p:nvSpPr>
                    <p:spPr>
                      <a:xfrm>
                        <a:off x="1355993" y="3876387"/>
                        <a:ext cx="239911" cy="1287193"/>
                      </a:xfrm>
                      <a:custGeom>
                        <a:avLst/>
                        <a:gdLst>
                          <a:gd name="connsiteX0" fmla="*/ 249918 w 249918"/>
                          <a:gd name="connsiteY0" fmla="*/ 0 h 1285708"/>
                          <a:gd name="connsiteX1" fmla="*/ 2268 w 249918"/>
                          <a:gd name="connsiteY1" fmla="*/ 466725 h 1285708"/>
                          <a:gd name="connsiteX2" fmla="*/ 126093 w 249918"/>
                          <a:gd name="connsiteY2" fmla="*/ 939800 h 1285708"/>
                          <a:gd name="connsiteX3" fmla="*/ 110218 w 249918"/>
                          <a:gd name="connsiteY3" fmla="*/ 1260475 h 1285708"/>
                          <a:gd name="connsiteX4" fmla="*/ 97518 w 249918"/>
                          <a:gd name="connsiteY4" fmla="*/ 1241425 h 12857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9918" h="1285708">
                            <a:moveTo>
                              <a:pt x="249918" y="0"/>
                            </a:moveTo>
                            <a:cubicBezTo>
                              <a:pt x="136411" y="155046"/>
                              <a:pt x="22905" y="310092"/>
                              <a:pt x="2268" y="466725"/>
                            </a:cubicBezTo>
                            <a:cubicBezTo>
                              <a:pt x="-18369" y="623358"/>
                              <a:pt x="108101" y="807508"/>
                              <a:pt x="126093" y="939800"/>
                            </a:cubicBezTo>
                            <a:cubicBezTo>
                              <a:pt x="144085" y="1072092"/>
                              <a:pt x="114980" y="1210204"/>
                              <a:pt x="110218" y="1260475"/>
                            </a:cubicBezTo>
                            <a:cubicBezTo>
                              <a:pt x="105456" y="1310746"/>
                              <a:pt x="101487" y="1276085"/>
                              <a:pt x="97518" y="12414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6" name="Freeform 85"/>
                      <p:cNvSpPr/>
                      <p:nvPr/>
                    </p:nvSpPr>
                    <p:spPr>
                      <a:xfrm>
                        <a:off x="1426040" y="4170602"/>
                        <a:ext cx="166361" cy="1103307"/>
                      </a:xfrm>
                      <a:custGeom>
                        <a:avLst/>
                        <a:gdLst>
                          <a:gd name="connsiteX0" fmla="*/ 176196 w 176196"/>
                          <a:gd name="connsiteY0" fmla="*/ 0 h 1101725"/>
                          <a:gd name="connsiteX1" fmla="*/ 1571 w 176196"/>
                          <a:gd name="connsiteY1" fmla="*/ 365125 h 1101725"/>
                          <a:gd name="connsiteX2" fmla="*/ 87296 w 176196"/>
                          <a:gd name="connsiteY2" fmla="*/ 688975 h 1101725"/>
                          <a:gd name="connsiteX3" fmla="*/ 36496 w 176196"/>
                          <a:gd name="connsiteY3" fmla="*/ 1101725 h 11017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76196" h="1101725">
                            <a:moveTo>
                              <a:pt x="176196" y="0"/>
                            </a:moveTo>
                            <a:cubicBezTo>
                              <a:pt x="96292" y="125148"/>
                              <a:pt x="16388" y="250296"/>
                              <a:pt x="1571" y="365125"/>
                            </a:cubicBezTo>
                            <a:cubicBezTo>
                              <a:pt x="-13246" y="479954"/>
                              <a:pt x="81475" y="566208"/>
                              <a:pt x="87296" y="688975"/>
                            </a:cubicBezTo>
                            <a:cubicBezTo>
                              <a:pt x="93117" y="811742"/>
                              <a:pt x="64806" y="956733"/>
                              <a:pt x="36496" y="11017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7" name="Freeform 86"/>
                      <p:cNvSpPr/>
                      <p:nvPr/>
                    </p:nvSpPr>
                    <p:spPr>
                      <a:xfrm>
                        <a:off x="1436547" y="4254664"/>
                        <a:ext cx="161108" cy="1075287"/>
                      </a:xfrm>
                      <a:custGeom>
                        <a:avLst/>
                        <a:gdLst>
                          <a:gd name="connsiteX0" fmla="*/ 173356 w 173356"/>
                          <a:gd name="connsiteY0" fmla="*/ 0 h 1098668"/>
                          <a:gd name="connsiteX1" fmla="*/ 1906 w 173356"/>
                          <a:gd name="connsiteY1" fmla="*/ 346075 h 1098668"/>
                          <a:gd name="connsiteX2" fmla="*/ 78106 w 173356"/>
                          <a:gd name="connsiteY2" fmla="*/ 622300 h 1098668"/>
                          <a:gd name="connsiteX3" fmla="*/ 24131 w 173356"/>
                          <a:gd name="connsiteY3" fmla="*/ 1060450 h 1098668"/>
                          <a:gd name="connsiteX4" fmla="*/ 14606 w 173356"/>
                          <a:gd name="connsiteY4" fmla="*/ 1047750 h 1098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6" h="1098668">
                            <a:moveTo>
                              <a:pt x="173356" y="0"/>
                            </a:moveTo>
                            <a:cubicBezTo>
                              <a:pt x="95568" y="121179"/>
                              <a:pt x="17781" y="242358"/>
                              <a:pt x="1906" y="346075"/>
                            </a:cubicBezTo>
                            <a:cubicBezTo>
                              <a:pt x="-13969" y="449792"/>
                              <a:pt x="74402" y="503238"/>
                              <a:pt x="78106" y="622300"/>
                            </a:cubicBezTo>
                            <a:cubicBezTo>
                              <a:pt x="81810" y="741362"/>
                              <a:pt x="34714" y="989542"/>
                              <a:pt x="24131" y="1060450"/>
                            </a:cubicBezTo>
                            <a:cubicBezTo>
                              <a:pt x="13548" y="1131358"/>
                              <a:pt x="14077" y="1089554"/>
                              <a:pt x="14606" y="10477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8" name="Freeform 87"/>
                      <p:cNvSpPr/>
                      <p:nvPr/>
                    </p:nvSpPr>
                    <p:spPr>
                      <a:xfrm>
                        <a:off x="1448805" y="4314208"/>
                        <a:ext cx="150601" cy="1050769"/>
                      </a:xfrm>
                      <a:custGeom>
                        <a:avLst/>
                        <a:gdLst>
                          <a:gd name="connsiteX0" fmla="*/ 166597 w 166597"/>
                          <a:gd name="connsiteY0" fmla="*/ 0 h 1028700"/>
                          <a:gd name="connsiteX1" fmla="*/ 1497 w 166597"/>
                          <a:gd name="connsiteY1" fmla="*/ 304800 h 1028700"/>
                          <a:gd name="connsiteX2" fmla="*/ 80872 w 166597"/>
                          <a:gd name="connsiteY2" fmla="*/ 549275 h 1028700"/>
                          <a:gd name="connsiteX3" fmla="*/ 7847 w 166597"/>
                          <a:gd name="connsiteY3" fmla="*/ 1028700 h 1028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6597" h="1028700">
                            <a:moveTo>
                              <a:pt x="166597" y="0"/>
                            </a:moveTo>
                            <a:cubicBezTo>
                              <a:pt x="91190" y="106627"/>
                              <a:pt x="15784" y="213254"/>
                              <a:pt x="1497" y="304800"/>
                            </a:cubicBezTo>
                            <a:cubicBezTo>
                              <a:pt x="-12790" y="396346"/>
                              <a:pt x="79814" y="428625"/>
                              <a:pt x="80872" y="549275"/>
                            </a:cubicBezTo>
                            <a:cubicBezTo>
                              <a:pt x="81930" y="669925"/>
                              <a:pt x="44888" y="849312"/>
                              <a:pt x="7847" y="1028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9" name="Freeform 88"/>
                      <p:cNvSpPr/>
                      <p:nvPr/>
                    </p:nvSpPr>
                    <p:spPr>
                      <a:xfrm>
                        <a:off x="1380509" y="4025247"/>
                        <a:ext cx="208390" cy="1199627"/>
                      </a:xfrm>
                      <a:custGeom>
                        <a:avLst/>
                        <a:gdLst>
                          <a:gd name="connsiteX0" fmla="*/ 231136 w 231136"/>
                          <a:gd name="connsiteY0" fmla="*/ 0 h 1197996"/>
                          <a:gd name="connsiteX1" fmla="*/ 2536 w 231136"/>
                          <a:gd name="connsiteY1" fmla="*/ 409575 h 1197996"/>
                          <a:gd name="connsiteX2" fmla="*/ 107311 w 231136"/>
                          <a:gd name="connsiteY2" fmla="*/ 793750 h 1197996"/>
                          <a:gd name="connsiteX3" fmla="*/ 85086 w 231136"/>
                          <a:gd name="connsiteY3" fmla="*/ 1165225 h 1197996"/>
                          <a:gd name="connsiteX4" fmla="*/ 72386 w 231136"/>
                          <a:gd name="connsiteY4" fmla="*/ 1155700 h 11979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1136" h="1197996">
                            <a:moveTo>
                              <a:pt x="231136" y="0"/>
                            </a:moveTo>
                            <a:cubicBezTo>
                              <a:pt x="127154" y="138641"/>
                              <a:pt x="23173" y="277283"/>
                              <a:pt x="2536" y="409575"/>
                            </a:cubicBezTo>
                            <a:cubicBezTo>
                              <a:pt x="-18102" y="541867"/>
                              <a:pt x="93553" y="667808"/>
                              <a:pt x="107311" y="793750"/>
                            </a:cubicBezTo>
                            <a:cubicBezTo>
                              <a:pt x="121069" y="919692"/>
                              <a:pt x="90907" y="1104900"/>
                              <a:pt x="85086" y="1165225"/>
                            </a:cubicBezTo>
                            <a:cubicBezTo>
                              <a:pt x="79265" y="1225550"/>
                              <a:pt x="75825" y="1190625"/>
                              <a:pt x="72386" y="1155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90" name="Freeform 89"/>
                      <p:cNvSpPr/>
                      <p:nvPr/>
                    </p:nvSpPr>
                    <p:spPr>
                      <a:xfrm>
                        <a:off x="1413781" y="4091795"/>
                        <a:ext cx="183874" cy="1155846"/>
                      </a:xfrm>
                      <a:custGeom>
                        <a:avLst/>
                        <a:gdLst>
                          <a:gd name="connsiteX0" fmla="*/ 195431 w 195431"/>
                          <a:gd name="connsiteY0" fmla="*/ 0 h 1180880"/>
                          <a:gd name="connsiteX1" fmla="*/ 1756 w 195431"/>
                          <a:gd name="connsiteY1" fmla="*/ 371475 h 1180880"/>
                          <a:gd name="connsiteX2" fmla="*/ 97006 w 195431"/>
                          <a:gd name="connsiteY2" fmla="*/ 781050 h 1180880"/>
                          <a:gd name="connsiteX3" fmla="*/ 49381 w 195431"/>
                          <a:gd name="connsiteY3" fmla="*/ 1152525 h 1180880"/>
                          <a:gd name="connsiteX4" fmla="*/ 39856 w 195431"/>
                          <a:gd name="connsiteY4" fmla="*/ 1127125 h 1180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5431" h="1180880">
                            <a:moveTo>
                              <a:pt x="195431" y="0"/>
                            </a:moveTo>
                            <a:cubicBezTo>
                              <a:pt x="106795" y="120650"/>
                              <a:pt x="18160" y="241300"/>
                              <a:pt x="1756" y="371475"/>
                            </a:cubicBezTo>
                            <a:cubicBezTo>
                              <a:pt x="-14648" y="501650"/>
                              <a:pt x="89068" y="650875"/>
                              <a:pt x="97006" y="781050"/>
                            </a:cubicBezTo>
                            <a:cubicBezTo>
                              <a:pt x="104943" y="911225"/>
                              <a:pt x="58906" y="1094846"/>
                              <a:pt x="49381" y="1152525"/>
                            </a:cubicBezTo>
                            <a:cubicBezTo>
                              <a:pt x="39856" y="1210204"/>
                              <a:pt x="39856" y="1168664"/>
                              <a:pt x="39856" y="11271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1471570" y="5030482"/>
                      <a:ext cx="0" cy="3485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1295400" y="4620087"/>
                    <a:ext cx="348637" cy="366146"/>
                    <a:chOff x="1295399" y="4620087"/>
                    <a:chExt cx="348637" cy="366146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 rot="2670633">
                      <a:off x="1294700" y="4620683"/>
                      <a:ext cx="304705" cy="45533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78" name="Straight Connector 77"/>
                    <p:cNvCxnSpPr>
                      <a:stCxn id="77" idx="3"/>
                      <a:endCxn id="95" idx="0"/>
                    </p:cNvCxnSpPr>
                    <p:nvPr/>
                  </p:nvCxnSpPr>
                  <p:spPr>
                    <a:xfrm>
                      <a:off x="1555626" y="4750277"/>
                      <a:ext cx="59540" cy="176879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/>
                    <p:cNvCxnSpPr>
                      <a:stCxn id="95" idx="0"/>
                      <a:endCxn id="95" idx="3"/>
                    </p:cNvCxnSpPr>
                    <p:nvPr/>
                  </p:nvCxnSpPr>
                  <p:spPr>
                    <a:xfrm flipH="1">
                      <a:off x="1594151" y="4927156"/>
                      <a:ext cx="1926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/>
                    <p:cNvCxnSpPr>
                      <a:stCxn id="95" idx="0"/>
                      <a:endCxn id="95" idx="5"/>
                    </p:cNvCxnSpPr>
                    <p:nvPr/>
                  </p:nvCxnSpPr>
                  <p:spPr>
                    <a:xfrm>
                      <a:off x="1615166" y="4927156"/>
                      <a:ext cx="1751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" name="Group 5"/>
                <p:cNvGrpSpPr/>
                <p:nvPr/>
              </p:nvGrpSpPr>
              <p:grpSpPr bwMode="auto">
                <a:xfrm>
                  <a:off x="2384369" y="1228432"/>
                  <a:ext cx="759811" cy="3849710"/>
                  <a:chOff x="1524000" y="533400"/>
                  <a:chExt cx="838200" cy="4247554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0" name="Rectangle 4"/>
                  <p:cNvSpPr/>
                  <p:nvPr/>
                </p:nvSpPr>
                <p:spPr>
                  <a:xfrm>
                    <a:off x="1524000" y="914400"/>
                    <a:ext cx="838200" cy="152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Rectangle 2"/>
                  <p:cNvSpPr/>
                  <p:nvPr/>
                </p:nvSpPr>
                <p:spPr>
                  <a:xfrm>
                    <a:off x="1905000" y="533400"/>
                    <a:ext cx="76200" cy="424755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2133600" y="533400"/>
                    <a:ext cx="82536" cy="81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54" name="TextBox 160"/>
                <p:cNvSpPr txBox="1">
                  <a:spLocks noChangeArrowheads="1"/>
                </p:cNvSpPr>
                <p:nvPr/>
              </p:nvSpPr>
              <p:spPr bwMode="auto">
                <a:xfrm>
                  <a:off x="971674" y="3822542"/>
                  <a:ext cx="1066736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Cryostat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161"/>
                <p:cNvSpPr txBox="1">
                  <a:spLocks noChangeArrowheads="1"/>
                </p:cNvSpPr>
                <p:nvPr/>
              </p:nvSpPr>
              <p:spPr bwMode="auto">
                <a:xfrm>
                  <a:off x="4079128" y="4946572"/>
                  <a:ext cx="1221400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ensor A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 bwMode="auto">
                <a:xfrm flipV="1">
                  <a:off x="2921008" y="5714273"/>
                  <a:ext cx="1109596" cy="1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 bwMode="auto">
                <a:xfrm flipV="1">
                  <a:off x="3068007" y="5131223"/>
                  <a:ext cx="1072400" cy="40212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900436" y="4140437"/>
                  <a:ext cx="1109409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Vacuum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V="1">
                  <a:off x="3378181" y="4307971"/>
                  <a:ext cx="522256" cy="36506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167"/>
                <p:cNvSpPr txBox="1">
                  <a:spLocks noChangeArrowheads="1"/>
                </p:cNvSpPr>
                <p:nvPr/>
              </p:nvSpPr>
              <p:spPr bwMode="auto">
                <a:xfrm>
                  <a:off x="2004126" y="1031889"/>
                  <a:ext cx="1631845" cy="3693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/>
                    <a:t>LN</a:t>
                  </a:r>
                  <a:r>
                    <a:rPr lang="en-US" altLang="zh-CN" baseline="-25000" dirty="0" smtClean="0"/>
                    <a:t>2</a:t>
                  </a:r>
                  <a:endParaRPr lang="zh-CN" altLang="en-US" baseline="-25000" dirty="0"/>
                </a:p>
              </p:txBody>
            </p:sp>
            <p:sp>
              <p:nvSpPr>
                <p:cNvPr id="64" name="Down Arrow 63"/>
                <p:cNvSpPr/>
                <p:nvPr/>
              </p:nvSpPr>
              <p:spPr bwMode="auto">
                <a:xfrm>
                  <a:off x="2749568" y="1146171"/>
                  <a:ext cx="41273" cy="19681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811411" y="2385812"/>
                  <a:ext cx="392090" cy="1588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605068" y="3375043"/>
                  <a:ext cx="1471062" cy="923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Temperature</a:t>
                  </a:r>
                </a:p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Controller</a:t>
                  </a:r>
                </a:p>
                <a:p>
                  <a:pPr eaLnBrk="1" hangingPunct="1"/>
                  <a:endParaRPr lang="zh-CN" altLang="en-US" dirty="0"/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 flipH="1" flipV="1">
                  <a:off x="3243251" y="2920715"/>
                  <a:ext cx="607977" cy="436493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Isosceles Triangle 49"/>
              <p:cNvSpPr/>
              <p:nvPr/>
            </p:nvSpPr>
            <p:spPr>
              <a:xfrm rot="5400000">
                <a:off x="5435337" y="5229017"/>
                <a:ext cx="144439" cy="431774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6372200" y="5010571"/>
              <a:ext cx="73025" cy="7461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TextBox 161"/>
            <p:cNvSpPr txBox="1">
              <a:spLocks noChangeArrowheads="1"/>
            </p:cNvSpPr>
            <p:nvPr/>
          </p:nvSpPr>
          <p:spPr bwMode="auto">
            <a:xfrm>
              <a:off x="7769299" y="5435904"/>
              <a:ext cx="12032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ensor 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6505575" y="5183981"/>
              <a:ext cx="1023937" cy="17171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61"/>
            <p:cNvSpPr txBox="1">
              <a:spLocks noChangeArrowheads="1"/>
            </p:cNvSpPr>
            <p:nvPr/>
          </p:nvSpPr>
          <p:spPr bwMode="auto">
            <a:xfrm>
              <a:off x="7531031" y="5157192"/>
              <a:ext cx="969252" cy="37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013529" y="303967"/>
            <a:ext cx="2057400" cy="1373265"/>
            <a:chOff x="6705600" y="2527068"/>
            <a:chExt cx="2057400" cy="1373265"/>
          </a:xfrm>
        </p:grpSpPr>
        <p:pic>
          <p:nvPicPr>
            <p:cNvPr id="224" name="图片 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705600" y="2527068"/>
              <a:ext cx="2057400" cy="13732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5" name="TextBox 224"/>
            <p:cNvSpPr txBox="1"/>
            <p:nvPr/>
          </p:nvSpPr>
          <p:spPr>
            <a:xfrm>
              <a:off x="7467600" y="2740967"/>
              <a:ext cx="678391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Laser</a:t>
              </a:r>
              <a:endParaRPr lang="en-US" dirty="0"/>
            </a:p>
          </p:txBody>
        </p:sp>
      </p:grpSp>
      <p:sp>
        <p:nvSpPr>
          <p:cNvPr id="226" name="TextBox 160"/>
          <p:cNvSpPr txBox="1">
            <a:spLocks noChangeArrowheads="1"/>
          </p:cNvSpPr>
          <p:nvPr/>
        </p:nvSpPr>
        <p:spPr bwMode="auto">
          <a:xfrm>
            <a:off x="5037241" y="2526268"/>
            <a:ext cx="112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160"/>
          <p:cNvSpPr txBox="1">
            <a:spLocks noChangeArrowheads="1"/>
          </p:cNvSpPr>
          <p:nvPr/>
        </p:nvSpPr>
        <p:spPr bwMode="auto">
          <a:xfrm>
            <a:off x="4724400" y="5671234"/>
            <a:ext cx="1128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</a:p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 flipH="1">
            <a:off x="4635989" y="1143000"/>
            <a:ext cx="2180824" cy="354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299613" y="45335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grating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2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Single-mode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DFB IC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6" y="827314"/>
            <a:ext cx="3853544" cy="267788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74720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0"/>
            <a:ext cx="4038600" cy="3048000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8510"/>
            <a:ext cx="5029200" cy="15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874947"/>
            <a:ext cx="569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frequency-mode laser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esirable for gas-sensing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DFB IC laser with an asymmetric waveguide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1278"/>
            <a:ext cx="1550046" cy="32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6505769"/>
            <a:ext cx="530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IEEE J. Quantum Electron. 51, 2300307(2015)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41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16134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hreshold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22258" cy="82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96000" y="1659621"/>
            <a:ext cx="990600" cy="784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576" y="2508161"/>
            <a:ext cx="3502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(measurable)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25" y="3581400"/>
            <a:ext cx="2784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Confinement factor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Active QWs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2715844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 (unmeasurable)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0600" y="2311077"/>
            <a:ext cx="331326" cy="1228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05000" y="2334227"/>
            <a:ext cx="410785" cy="404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249612" cy="107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657600" y="3069774"/>
            <a:ext cx="1084528" cy="283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1819089" cy="10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28600" y="4384070"/>
            <a:ext cx="8229600" cy="224533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goal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minimize threshold: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core optimization (future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optimization (current work)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optimization(1)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95" name="Picture 3" descr="C:\_work\_OU PhD Research\Dissertation area\CH4\Fig.4-1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533594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24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540" y="6096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05125" y="1295400"/>
            <a:ext cx="0" cy="22860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0287" y="6096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9125" y="1295401"/>
            <a:ext cx="0" cy="2285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007" y="105432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43386"/>
            <a:ext cx="2209800" cy="7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8684"/>
            <a:ext cx="1219200" cy="81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67954" y="3352800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decreases sharply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increase exponentially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66824"/>
            <a:ext cx="6360970" cy="490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9406" y="2824281"/>
            <a:ext cx="265329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lasmon waveguide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higher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841500"/>
            <a:ext cx="2286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8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4" y="1457235"/>
            <a:ext cx="6315074" cy="4869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0931" y="1457235"/>
            <a:ext cx="3021083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waveguide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spacer layer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InAs/AlSb SL inner cladding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 plasmon outer cladding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3265" y="3663053"/>
            <a:ext cx="23564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threshold gain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educed by </a:t>
            </a:r>
            <a:r>
              <a:rPr lang="en-US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~30%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019800" y="1905000"/>
            <a:ext cx="76200" cy="609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(1)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" y="1034716"/>
            <a:ext cx="4054780" cy="34132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5063698"/>
            <a:ext cx="370643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pulsed operation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377 K(~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 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200" y="4876800"/>
            <a:ext cx="381000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300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efficiency: ~70%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power: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T: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C in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92629"/>
            <a:ext cx="4910702" cy="375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324600"/>
            <a:ext cx="470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L. Li, et al., Appl. Phys. Lett.,106, 251102(2015)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03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8" y="875109"/>
            <a:ext cx="7189287" cy="2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6243"/>
            <a:ext cx="4800600" cy="38026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1905000"/>
            <a:ext cx="6477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" y="20764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1150" y="933270"/>
            <a:ext cx="36576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owest J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among diode lasers at similar wavelength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925" y="3657600"/>
            <a:ext cx="3962400" cy="17543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issues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uture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 device’s 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 larger than BA.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passivation to reduce leakage.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=6.5~11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/kW, larger than 5.4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IC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improve thermal dissipation.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1933545"/>
            <a:ext cx="3657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R125 (lasers w/t  hybrid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 to 40% improvement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52600" y="762000"/>
            <a:ext cx="533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6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compare with others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1"/>
            <a:ext cx="6652010" cy="5129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designed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335805" cy="4114800"/>
          </a:xfrm>
          <a:prstGeom prst="rect">
            <a:avLst/>
          </a:prstGeom>
        </p:spPr>
      </p:pic>
      <p:pic>
        <p:nvPicPr>
          <p:cNvPr id="13314" name="Picture 2" descr="C:\_work\_OU PhD Research\Dissertation area\CH6\Fig.6-3-2, R139, 300K, wavegu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8" y="1066800"/>
            <a:ext cx="4376057" cy="32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3871"/>
              </p:ext>
            </p:extLst>
          </p:nvPr>
        </p:nvGraphicFramePr>
        <p:xfrm>
          <a:off x="914400" y="4876800"/>
          <a:ext cx="71628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810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wavefunction overlap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hole QW material ?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optical confinement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number of stages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optical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waveguide, optimize doping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3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15400" cy="518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background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Why interband cascade (IC) lasers?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~3.7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IC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 DFB IC laser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=4.5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="1" dirty="0" smtClean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=4.6-4.8 </a:t>
            </a:r>
            <a:r>
              <a:rPr lang="el-GR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Pulsed operation above 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=6.2-6.7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widely tunable IC laser near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work: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type-I IC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=3.2 </a:t>
            </a:r>
            <a:r>
              <a:rPr lang="el-GR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High-frequency operation consisting of type-I IC laser and IC detector 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 and ideas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CW </a:t>
            </a:r>
            <a:r>
              <a:rPr lang="en-US" sz="3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above RT at </a:t>
            </a:r>
            <a:r>
              <a:rPr lang="el-GR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6</a:t>
            </a:r>
            <a:r>
              <a:rPr lang="el-GR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physics of the carrier transport in injection region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limits of T</a:t>
            </a:r>
            <a:r>
              <a:rPr lang="en-US" sz="31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1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any interband lasers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3" y="-762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RT operation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338" name="Picture 2" descr="C:\_work\_OU PhD Research\Dissertation area\CH6\Fig.6-3-4, 139 vs 141,pulsed Jt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146110"/>
            <a:ext cx="5257800" cy="40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77918"/>
            <a:ext cx="4747012" cy="366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719" y="4953000"/>
            <a:ext cx="627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comparable to best IC lasers by a competing group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04580"/>
              </p:ext>
            </p:extLst>
          </p:nvPr>
        </p:nvGraphicFramePr>
        <p:xfrm>
          <a:off x="1509359" y="5400040"/>
          <a:ext cx="473904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41"/>
                <a:gridCol w="1447800"/>
                <a:gridCol w="2209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SPIE,9550,0F(2015)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Pulsed J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 300K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 A/cm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 stages)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~700 A/cm</a:t>
                      </a:r>
                      <a:r>
                        <a:rPr lang="en-US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(22 stages)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K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_work\_OU PhD Research\Dissertation area\CH6\Fig.6-12, Tmax vs waveleng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75664"/>
            <a:ext cx="7239000" cy="5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 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6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1" y="1531203"/>
            <a:ext cx="205739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 RT to be achieved soon!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7800" y="1828800"/>
            <a:ext cx="1371600" cy="914400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1828800"/>
            <a:ext cx="3886201" cy="228600"/>
          </a:xfrm>
          <a:prstGeom prst="straightConnector1">
            <a:avLst/>
          </a:prstGeom>
          <a:ln w="19050">
            <a:solidFill>
              <a:srgbClr val="3333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(1)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wide tuning: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analysis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 mechanisms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emperature tuning, based 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 or n(T)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Slow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tuning, such as external-cavity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Cumbersome, lack of long-term stability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Stark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ros: responsive, convenient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is difficult to change 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laser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reaches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manipulate active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5989" y="51940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21674" y="44196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6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458200" y="18288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4167" y="3886200"/>
            <a:ext cx="28360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1: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different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 sections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 gain-loss balance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α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02"/>
            <a:ext cx="6210794" cy="439794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2781"/>
            <a:ext cx="3733800" cy="5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2540"/>
            <a:ext cx="2289245" cy="75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9330" y="2895600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change N?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 descr="C:\_work\_OU PhD Research\Dissertation area\CH7\Fig7-1, tuning 1QW vs 2Q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0678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210422" y="1600200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4" y="6162221"/>
            <a:ext cx="67345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opposite to electric field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blue-shift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362200"/>
            <a:ext cx="21336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QW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994" y="2371725"/>
            <a:ext cx="153118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6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6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7855377" y="3263785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3" y="6206671"/>
            <a:ext cx="719271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same direction with electric field -&gt;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_work\_OU PhD Research\Dissertation area\CH7\Fig7-2, R064, vary volt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017"/>
            <a:ext cx="6172200" cy="4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1371600"/>
            <a:ext cx="139230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0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146" name="Picture 2" descr="C:\_work\_OU PhD Research\Dissertation area\CH7\Fig7-3, energy, overlap, 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090" y="1273629"/>
            <a:ext cx="6549940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2: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gain-loss balance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reducing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𝜞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3684895"/>
            <a:ext cx="2743200" cy="4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71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170" name="Picture 2" descr="C:\_work\_OU PhD Research\Dissertation area\CH7\Fig7-4, IV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43"/>
            <a:ext cx="4971207" cy="38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338943"/>
            <a:ext cx="4172793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52498" y="5155268"/>
            <a:ext cx="7581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red-shifted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~180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900 nm)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∆U= 3V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evidence of carrier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power efficiency, indicates small differential modal gain and high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0" y="6400800"/>
            <a:ext cx="4189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J. Appl. Phys., 115,113101(2014)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33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4191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604657" y="2895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∆U=2.44 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Stark effect dominate over heating effect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4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GaSb</a:t>
            </a:r>
            <a:r>
              <a:rPr lang="en-US" dirty="0" smtClean="0">
                <a:latin typeface="Times New Roman"/>
                <a:cs typeface="Times New Roman"/>
              </a:rPr>
              <a:t>-based type-I IC lasers at </a:t>
            </a:r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=3.2μm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r="39807" b="34670"/>
          <a:stretch/>
        </p:blipFill>
        <p:spPr bwMode="auto">
          <a:xfrm>
            <a:off x="-304800" y="1295400"/>
            <a:ext cx="4667738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334000"/>
            <a:ext cx="315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carrier transition in type-I QW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carrier recycling in type-II QWs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" r="33905" b="34747"/>
          <a:stretch/>
        </p:blipFill>
        <p:spPr bwMode="auto">
          <a:xfrm>
            <a:off x="3962400" y="1066801"/>
            <a:ext cx="5181600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200" y="5105400"/>
            <a:ext cx="3514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J</a:t>
            </a:r>
            <a:r>
              <a:rPr lang="en-US" baseline="-25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= 300 A/cm</a:t>
            </a:r>
            <a:r>
              <a:rPr lang="en-US" baseline="30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 at pulsed 300K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6-stage cascade core, SL waveguide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material grown by NRC of Canada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6324600"/>
            <a:ext cx="449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., 106, 041117(2015)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59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lasers?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655320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Mid-IR: 3-8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m;  Long-IR: 8~15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Gas-sensing</a:t>
            </a:r>
          </a:p>
          <a:p>
            <a:pPr>
              <a:buFont typeface="Wingdings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space optical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_work\_OU PhD Research\Dissertation area\CH1\Figure 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695701" cy="19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191000"/>
            <a:ext cx="2749113" cy="2038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70" y="1370623"/>
            <a:ext cx="2792730" cy="152497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33400" y="6324600"/>
            <a:ext cx="6683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far, IC laser is the most efficient laser source in mid-wave IR range.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34" y="3657600"/>
            <a:ext cx="3148966" cy="2038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2200" y="296733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/>
                <a:cs typeface="Times New Roman"/>
              </a:rPr>
              <a:t>"Mars methane detection and variability at Gale crater", Science, </a:t>
            </a:r>
            <a:r>
              <a:rPr lang="en-US" b="1" baseline="30000" dirty="0">
                <a:latin typeface="Times New Roman"/>
                <a:cs typeface="Times New Roman"/>
              </a:rPr>
              <a:t>347</a:t>
            </a:r>
            <a:r>
              <a:rPr lang="en-US" baseline="30000" dirty="0">
                <a:latin typeface="Times New Roman"/>
                <a:cs typeface="Times New Roman"/>
              </a:rPr>
              <a:t>, 415 (2015).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09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High-speed operation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5334000" cy="2455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733800"/>
            <a:ext cx="4114800" cy="29616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6248400"/>
            <a:ext cx="3493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H. </a:t>
            </a:r>
            <a:r>
              <a:rPr lang="en-US" sz="1600" dirty="0" err="1" smtClean="0">
                <a:latin typeface="Times New Roman"/>
                <a:cs typeface="Times New Roman"/>
              </a:rPr>
              <a:t>Lotfi</a:t>
            </a:r>
            <a:r>
              <a:rPr lang="en-US" sz="1600" dirty="0" smtClean="0">
                <a:latin typeface="Times New Roman"/>
                <a:cs typeface="Times New Roman"/>
              </a:rPr>
              <a:t>, et al., APL, 108, 201101(2016) 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410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484" y="76200"/>
            <a:ext cx="510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Future work &amp; ideas 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ncomms1595-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1" y="304800"/>
            <a:ext cx="3480189" cy="6048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324600"/>
            <a:ext cx="5159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Vurgaftman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Nat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2, 585 (2011)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1524000"/>
            <a:ext cx="514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Is “carrier rebalancing” true?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is more an experimental finding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explained as electron-hole balance in active region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333897"/>
              </p:ext>
            </p:extLst>
          </p:nvPr>
        </p:nvGraphicFramePr>
        <p:xfrm>
          <a:off x="4419599" y="2712720"/>
          <a:ext cx="38100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143000"/>
                <a:gridCol w="1219201"/>
              </a:tblGrid>
              <a:tr h="330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r>
                        <a:rPr lang="en-US" baseline="-25000" dirty="0" smtClean="0"/>
                        <a:t>th</a:t>
                      </a:r>
                      <a:endParaRPr lang="en-US" baseline="-25000" dirty="0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dirty="0" smtClean="0"/>
                        <a:t>conventional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4e17 cm</a:t>
                      </a:r>
                      <a:r>
                        <a:rPr lang="en-US" baseline="30000" dirty="0" smtClean="0"/>
                        <a:t>-3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r>
                        <a:rPr lang="en-US" baseline="0" dirty="0" smtClean="0"/>
                        <a:t> A/cm</a:t>
                      </a:r>
                      <a:r>
                        <a:rPr lang="en-US" sz="1800" baseline="30000" dirty="0" smtClean="0"/>
                        <a:t>2</a:t>
                      </a:r>
                      <a:endParaRPr lang="en-US" sz="1800" baseline="30000" dirty="0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dirty="0" smtClean="0"/>
                        <a:t>innovation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5e18 cm</a:t>
                      </a:r>
                      <a:r>
                        <a:rPr lang="en-US" baseline="30000" dirty="0" smtClean="0"/>
                        <a:t>-3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 A/cm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62400" y="4419600"/>
            <a:ext cx="526795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/>
                <a:cs typeface="Times New Roman"/>
              </a:rPr>
              <a:t>Not really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scanning voltage microscopy shows the electron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and hole densities are always equal in active region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no matter which doping. </a:t>
            </a:r>
            <a:r>
              <a:rPr lang="en-US" sz="1600" dirty="0" smtClean="0">
                <a:latin typeface="Times New Roman"/>
                <a:cs typeface="Times New Roman"/>
              </a:rPr>
              <a:t>[Laser Photon. Rev. 2,224(2015)]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Times New Roman"/>
                <a:cs typeface="Times New Roman"/>
              </a:rPr>
              <a:t>the optimal doping is found by fitting Auger coefficient,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not by more fundamental parameters.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84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“carrier rebalancing”?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fig 5-3, Fermi probability vs injecti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5680839" cy="4380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6272" y="1981200"/>
            <a:ext cx="387798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33FF"/>
                </a:solidFill>
                <a:latin typeface="Times New Roman"/>
                <a:cs typeface="Times New Roman"/>
              </a:rPr>
              <a:t>my insights: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It is because the imbalance of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electron and hole effective mass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heavy doping facilitate the </a:t>
            </a:r>
            <a:r>
              <a:rPr lang="en-US" b="1" dirty="0" smtClean="0">
                <a:latin typeface="Times New Roman"/>
                <a:cs typeface="Times New Roman"/>
              </a:rPr>
              <a:t>Bernard-</a:t>
            </a:r>
          </a:p>
          <a:p>
            <a:r>
              <a:rPr lang="en-US" b="1" dirty="0" err="1" smtClean="0">
                <a:latin typeface="Times New Roman"/>
                <a:cs typeface="Times New Roman"/>
              </a:rPr>
              <a:t>Duraffourg</a:t>
            </a:r>
            <a:r>
              <a:rPr lang="en-US" b="1" dirty="0" smtClean="0">
                <a:latin typeface="Times New Roman"/>
                <a:cs typeface="Times New Roman"/>
              </a:rPr>
              <a:t> inversion condition</a:t>
            </a:r>
            <a:r>
              <a:rPr lang="en-US" dirty="0" smtClean="0">
                <a:latin typeface="Times New Roman"/>
                <a:cs typeface="Times New Roman"/>
              </a:rPr>
              <a:t>, so as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reduce </a:t>
            </a:r>
            <a:r>
              <a:rPr lang="en-US" dirty="0" smtClean="0">
                <a:latin typeface="Times New Roman"/>
                <a:cs typeface="Times New Roman"/>
              </a:rPr>
              <a:t>transparen</a:t>
            </a:r>
            <a:r>
              <a:rPr lang="en-US" dirty="0" smtClean="0">
                <a:latin typeface="Times New Roman"/>
                <a:cs typeface="Times New Roman"/>
              </a:rPr>
              <a:t>ce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carrier density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Optimal doping is on the order of 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effective density of states </a:t>
            </a:r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lang="en-US" baseline="-250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will need more accurate modeling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and systematical experiments to verify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my idea.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486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Future work &amp; ideas </a:t>
            </a:r>
            <a:r>
              <a:rPr lang="en-US" dirty="0" smtClean="0">
                <a:latin typeface="Times New Roman"/>
                <a:cs typeface="Times New Roman"/>
              </a:rPr>
              <a:t>(2)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why small T</a:t>
            </a:r>
            <a:r>
              <a:rPr lang="en-US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in most interband lasers?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J</a:t>
            </a:r>
            <a:r>
              <a:rPr lang="en-US" sz="2000" baseline="-25000" dirty="0" smtClean="0">
                <a:latin typeface="Times New Roman"/>
                <a:cs typeface="Times New Roman"/>
              </a:rPr>
              <a:t>th</a:t>
            </a:r>
            <a:r>
              <a:rPr lang="en-US" sz="2000" dirty="0" smtClean="0">
                <a:latin typeface="Times New Roman"/>
                <a:cs typeface="Times New Roman"/>
              </a:rPr>
              <a:t>=J</a:t>
            </a:r>
            <a:r>
              <a:rPr lang="en-US" sz="2000" baseline="-25000" dirty="0" smtClean="0">
                <a:latin typeface="Times New Roman"/>
                <a:cs typeface="Times New Roman"/>
              </a:rPr>
              <a:t>0</a:t>
            </a:r>
            <a:r>
              <a:rPr lang="en-US" sz="2000" dirty="0" smtClean="0">
                <a:latin typeface="Times New Roman"/>
                <a:cs typeface="Times New Roman"/>
              </a:rPr>
              <a:t>exp(T/T</a:t>
            </a:r>
            <a:r>
              <a:rPr lang="en-US" sz="2000" baseline="-25000" dirty="0" smtClean="0">
                <a:latin typeface="Times New Roman"/>
                <a:cs typeface="Times New Roman"/>
              </a:rPr>
              <a:t>0</a:t>
            </a:r>
            <a:r>
              <a:rPr lang="en-US" sz="2000" dirty="0" smtClean="0">
                <a:latin typeface="Times New Roman"/>
                <a:cs typeface="Times New Roman"/>
              </a:rPr>
              <a:t>) is widely used to characterize the temperature sensitivity of diode lasers, but T</a:t>
            </a:r>
            <a:r>
              <a:rPr lang="en-US" sz="2000" baseline="-25000" dirty="0" smtClean="0">
                <a:latin typeface="Times New Roman"/>
                <a:cs typeface="Times New Roman"/>
              </a:rPr>
              <a:t>0</a:t>
            </a:r>
            <a:r>
              <a:rPr lang="en-US" sz="2000" dirty="0" smtClean="0">
                <a:latin typeface="Times New Roman"/>
                <a:cs typeface="Times New Roman"/>
              </a:rPr>
              <a:t> is always much smaller than room temperature. </a:t>
            </a:r>
          </a:p>
          <a:p>
            <a:r>
              <a:rPr lang="en-US" sz="2000" dirty="0" smtClean="0">
                <a:latin typeface="Times New Roman"/>
                <a:cs typeface="Times New Roman"/>
              </a:rPr>
              <a:t>This affects the practical use of laser.  A deeper understanding of the origin of small T0 will be very meaningful.</a:t>
            </a: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threshold current vs 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971800"/>
            <a:ext cx="4899411" cy="3778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429000"/>
            <a:ext cx="349803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 have some initial results by: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first principle calculation of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 gain coefficient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empirical data of optical loss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and Auger coefficient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need more complete data to achieve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 more comprehensive model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627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Future work &amp; ideas </a:t>
            </a:r>
            <a:r>
              <a:rPr lang="en-US" dirty="0" smtClean="0">
                <a:latin typeface="Times New Roman"/>
                <a:cs typeface="Times New Roman"/>
              </a:rPr>
              <a:t>(3)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why </a:t>
            </a:r>
            <a:r>
              <a:rPr lang="en-US" dirty="0" smtClean="0">
                <a:latin typeface="Times New Roman"/>
                <a:cs typeface="Times New Roman"/>
              </a:rPr>
              <a:t>internal efficiency &lt;1 after lasing?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Ideally, carrier density is pinned at threshold level after lasing, so the internal efficiency should be very close to unity.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But in reality, the efficiency is far from unity.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At high injection, the laser stop working, even at pulsed operation.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33800"/>
            <a:ext cx="4114800" cy="2913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3962400"/>
            <a:ext cx="3147015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possible factors: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increased loss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thermal accumulation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carrier leakage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88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1" y="1215985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issues for any interband lasers: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carrier absorption loss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Auger recombination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(=e∙n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cascade structure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n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reduce Auger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power transmission line -&gt; lower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ohmic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non-cascade interband lasers</a:t>
            </a:r>
            <a:endParaRPr lang="en-US" sz="3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3124199" cy="2669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2600" y="1981200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J. Appl. Phys. 79,8197(1996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87341"/>
              </p:ext>
            </p:extLst>
          </p:nvPr>
        </p:nvGraphicFramePr>
        <p:xfrm>
          <a:off x="533400" y="3657600"/>
          <a:ext cx="45720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400776"/>
                <a:gridCol w="1316965"/>
                <a:gridCol w="147326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difference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parallel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voltage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current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29200"/>
            <a:ext cx="2362200" cy="168513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4743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91298"/>
              </p:ext>
            </p:extLst>
          </p:nvPr>
        </p:nvGraphicFramePr>
        <p:xfrm>
          <a:off x="838200" y="2286001"/>
          <a:ext cx="3886200" cy="42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286001"/>
                        <a:ext cx="3886200" cy="42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6612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74070"/>
              </p:ext>
            </p:extLst>
          </p:nvPr>
        </p:nvGraphicFramePr>
        <p:xfrm>
          <a:off x="3632201" y="1600200"/>
          <a:ext cx="482599" cy="30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12" imgW="317500" imgH="203200" progId="Equation.3">
                  <p:embed/>
                </p:oleObj>
              </mc:Choice>
              <mc:Fallback>
                <p:oleObj name="Equation" r:id="rId12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32201" y="1600200"/>
                        <a:ext cx="482599" cy="30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6041648"/>
            <a:ext cx="56343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GaN</a:t>
            </a:r>
            <a:r>
              <a:rPr lang="en-US" dirty="0" smtClean="0">
                <a:latin typeface="Times New Roman"/>
                <a:cs typeface="Times New Roman"/>
              </a:rPr>
              <a:t> LED in a cascade style overcame(?) efficiency droop.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F. </a:t>
            </a:r>
            <a:r>
              <a:rPr lang="en-US" sz="1600" dirty="0" err="1" smtClean="0">
                <a:latin typeface="Times New Roman"/>
                <a:cs typeface="Times New Roman"/>
              </a:rPr>
              <a:t>Akyol</a:t>
            </a:r>
            <a:r>
              <a:rPr lang="en-US" sz="1600" dirty="0" smtClean="0">
                <a:latin typeface="Times New Roman"/>
                <a:cs typeface="Times New Roman"/>
              </a:rPr>
              <a:t>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 103,081107(2013)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technologies capable of CW RT in mid-IR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643962"/>
              </p:ext>
            </p:extLst>
          </p:nvPr>
        </p:nvGraphicFramePr>
        <p:xfrm>
          <a:off x="152400" y="1600200"/>
          <a:ext cx="8763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834"/>
                <a:gridCol w="2688166"/>
                <a:gridCol w="2667000"/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QC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InGaAs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InAlAs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InAs/</a:t>
                      </a:r>
                      <a:r>
                        <a:rPr lang="en-US" sz="2400" dirty="0" err="1" smtClean="0">
                          <a:effectLst/>
                          <a:latin typeface="Times New Roman"/>
                          <a:ea typeface="宋体"/>
                        </a:rPr>
                        <a:t>GaSb</a:t>
                      </a:r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/AlSb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 transition, lifetime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inter-subband, ~1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interband, ~</a:t>
                      </a: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ns </a:t>
                      </a:r>
                      <a:endParaRPr lang="en-US" sz="24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current density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860 A/cm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@4.6</a:t>
                      </a:r>
                      <a:r>
                        <a:rPr lang="el-GR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 A/cm</a:t>
                      </a:r>
                      <a:r>
                        <a:rPr lang="en-US" sz="2400" b="1" kern="1200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@3.6</a:t>
                      </a:r>
                      <a:r>
                        <a:rPr lang="el-GR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voltage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12.8 V (40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V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 power density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kW/cm</a:t>
                      </a:r>
                      <a:r>
                        <a:rPr lang="en-US" sz="24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 kW/cm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output power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W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thermal conductivity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W/</a:t>
                      </a:r>
                      <a:r>
                        <a:rPr lang="en-US" sz="2400" dirty="0" err="1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m∙K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GaSb:33; InAs:27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167735"/>
            <a:ext cx="770999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laser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better solution for battery powered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5536755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APL, 95,141113 (2009) ; APL, 102,231123(2013)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APL, 89,181102 (2011); Opt Exp., 22,7702(2014)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quantum cascade (QC) lasers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028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IC laser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 descr="C:\_work\_OU PhD Research\Dissertation area\CH1\1.5 Jth vs ye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05600" cy="51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859" y="1447800"/>
            <a:ext cx="4019049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How the progress is made?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better material &amp; fabrication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improved understanding &amp; design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trial and error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42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93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structure of IC laser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 descr="C:\_work\_OU PhD Research\Wavefunction calculation\NatCom\ICLCasadeStageSchematic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1"/>
            <a:ext cx="6337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58674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Rebalancing of internally generated carriers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mid-infrared interband cascade lasers with very low power consumption”,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Vurgaftman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585 (2011)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601" y="1447800"/>
            <a:ext cx="9905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800" y="9906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2362200"/>
            <a:ext cx="2971800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Design innovations </a:t>
            </a:r>
            <a:r>
              <a:rPr lang="en-US" dirty="0" smtClean="0">
                <a:latin typeface="Times New Roman"/>
                <a:cs typeface="Times New Roman"/>
              </a:rPr>
              <a:t>since the </a:t>
            </a:r>
            <a:r>
              <a:rPr lang="en-US" dirty="0" smtClean="0">
                <a:latin typeface="Times New Roman"/>
                <a:cs typeface="Times New Roman"/>
              </a:rPr>
              <a:t>prototype </a:t>
            </a:r>
            <a:r>
              <a:rPr lang="en-US" dirty="0" smtClean="0">
                <a:latin typeface="Times New Roman"/>
                <a:cs typeface="Times New Roman"/>
              </a:rPr>
              <a:t>by R. Yang in </a:t>
            </a:r>
            <a:r>
              <a:rPr lang="en-US" dirty="0" smtClean="0">
                <a:latin typeface="Times New Roman"/>
                <a:cs typeface="Times New Roman"/>
              </a:rPr>
              <a:t>1994: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“W” like active region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2 QWs in hole injector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fine tune barrier thickness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semi-metallic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shortened electron injector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“carrier rebalancing”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 (not fully understood)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5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17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structures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07279"/>
              </p:ext>
            </p:extLst>
          </p:nvPr>
        </p:nvGraphicFramePr>
        <p:xfrm>
          <a:off x="228601" y="4695073"/>
          <a:ext cx="3352799" cy="193432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76399"/>
                <a:gridCol w="1676400"/>
              </a:tblGrid>
              <a:tr h="7456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Conductivity</a:t>
                      </a: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AlSb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2.7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27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33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TextBox 73"/>
          <p:cNvSpPr txBox="1">
            <a:spLocks noChangeArrowheads="1"/>
          </p:cNvSpPr>
          <p:nvPr/>
        </p:nvSpPr>
        <p:spPr bwMode="auto">
          <a:xfrm>
            <a:off x="5302173" y="4648200"/>
            <a:ext cx="33738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Better thermal dissipation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Simplify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growth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Tunable refractive index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0" y="1295400"/>
            <a:ext cx="3681956" cy="3200400"/>
            <a:chOff x="228600" y="1524000"/>
            <a:chExt cx="3681956" cy="3200400"/>
          </a:xfrm>
        </p:grpSpPr>
        <p:grpSp>
          <p:nvGrpSpPr>
            <p:cNvPr id="44" name="Group 43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1210564" y="3429000"/>
                  <a:ext cx="1532636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09600" y="3657600"/>
                  <a:ext cx="2819399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n=3.35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219200" y="2743200"/>
                  <a:ext cx="1524000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219200" y="2362200"/>
                  <a:ext cx="1524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79878" y="3128276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n=3.73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895600" y="33528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33444" y="12954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endParaRPr lang="en-US" baseline="300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092788" y="5791200"/>
            <a:ext cx="312938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IC lasers may be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better solution at longer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5356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79878" y="1748790"/>
            <a:ext cx="653922" cy="381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019689" y="1737360"/>
            <a:ext cx="923911" cy="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39934" y="326900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 flipV="1">
            <a:off x="3485691" y="3592174"/>
            <a:ext cx="554243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908064" y="3557555"/>
            <a:ext cx="436357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91114" y="838200"/>
            <a:ext cx="395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Plasmon-Enhanced Waveguide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7022" y="838200"/>
            <a:ext cx="377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Superlattice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InAs-based IC lasers?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6200" y="31242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Plasmon</a:t>
                  </a:r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cladding</a:t>
                  </a:r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Plasmon cladding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669428" y="1618476"/>
            <a:ext cx="316625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tunable refractive index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flexible waveguide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2" y="1905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330180"/>
            <a:ext cx="5318760" cy="1994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5577" y="8382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21162" y="1524000"/>
            <a:ext cx="0" cy="35814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56324" y="8382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45162" y="1524000"/>
            <a:ext cx="0" cy="3600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724090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31340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simplify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fabricate top DFB grating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437" y="1683988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2130</Words>
  <Application>Microsoft Macintosh PowerPoint</Application>
  <PresentationFormat>On-screen Show (4:3)</PresentationFormat>
  <Paragraphs>428</Paragraphs>
  <Slides>34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Equation</vt:lpstr>
      <vt:lpstr>Interband Cascade Lasers:  Current status and future work</vt:lpstr>
      <vt:lpstr>Outline</vt:lpstr>
      <vt:lpstr>why interband cascade (IC) lasers?</vt:lpstr>
      <vt:lpstr>Why interband cascade (IC) lasers? vs. non-cascade interband lasers</vt:lpstr>
      <vt:lpstr>Why interband cascade (IC) lasers? vs. quantum cascade (QC) lasers</vt:lpstr>
      <vt:lpstr>Snapshot of IC laser development</vt:lpstr>
      <vt:lpstr>Band structure of IC laser</vt:lpstr>
      <vt:lpstr>Waveguide structures of IC lasers</vt:lpstr>
      <vt:lpstr>Why InAs-based IC lasers?</vt:lpstr>
      <vt:lpstr>Real device &amp; testing set-up</vt:lpstr>
      <vt:lpstr>InAs-based Single-mode DFB IC laser</vt:lpstr>
      <vt:lpstr>Laser design by threshold analysis</vt:lpstr>
      <vt:lpstr>Optical waveguide optimization(1)</vt:lpstr>
      <vt:lpstr>Optical waveguide optimization(2)</vt:lpstr>
      <vt:lpstr>Optical waveguide optimization(3)</vt:lpstr>
      <vt:lpstr>CW RT operation at λ=4.6-4.8 μm (1) </vt:lpstr>
      <vt:lpstr>CW RT operation at λ=4.6-4.8 μm (2) </vt:lpstr>
      <vt:lpstr>This work compare with others </vt:lpstr>
      <vt:lpstr>IC laser designed at λ=6.2-6.7 μm  </vt:lpstr>
      <vt:lpstr>Pulsed RT operation at λ=6.2-6.7 μm</vt:lpstr>
      <vt:lpstr>Current status of IC laser at λ&gt; 6μm </vt:lpstr>
      <vt:lpstr>Electrically wide-tunable IC lasers (1)</vt:lpstr>
      <vt:lpstr>Electrically wide-tunable IC lasers (2)</vt:lpstr>
      <vt:lpstr>Electrically wide-tunable IC lasers (3)</vt:lpstr>
      <vt:lpstr>Electrically wide-tunable IC lasers (4)</vt:lpstr>
      <vt:lpstr>Electrically wide-tunable IC lasers (5)</vt:lpstr>
      <vt:lpstr>Electrically wide-tunable IC lasers (6)</vt:lpstr>
      <vt:lpstr>Electrically wide-tunable IC lasers (7)</vt:lpstr>
      <vt:lpstr>GaSb-based type-I IC lasers at λ=3.2μm</vt:lpstr>
      <vt:lpstr>High-speed operation</vt:lpstr>
      <vt:lpstr>Future work &amp; ideas (1)</vt:lpstr>
      <vt:lpstr>“carrier rebalancing”?</vt:lpstr>
      <vt:lpstr>Future work &amp; ideas (2) why small T0 in most interband lasers?</vt:lpstr>
      <vt:lpstr>Future work &amp; ideas (3) why internal efficiency &lt;1 after lasing?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InAs-based Interband Cascade Lasers</dc:title>
  <dc:creator>Yuchao_Macbook</dc:creator>
  <cp:lastModifiedBy>Yuchao Jiang</cp:lastModifiedBy>
  <cp:revision>776</cp:revision>
  <cp:lastPrinted>2016-04-26T23:08:48Z</cp:lastPrinted>
  <dcterms:created xsi:type="dcterms:W3CDTF">2006-08-16T00:00:00Z</dcterms:created>
  <dcterms:modified xsi:type="dcterms:W3CDTF">2016-07-22T22:54:10Z</dcterms:modified>
</cp:coreProperties>
</file>